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4"/>
  </p:notesMasterIdLst>
  <p:sldIdLst>
    <p:sldId id="256" r:id="rId2"/>
    <p:sldId id="257" r:id="rId3"/>
    <p:sldId id="260" r:id="rId4"/>
    <p:sldId id="259" r:id="rId5"/>
    <p:sldId id="261" r:id="rId6"/>
    <p:sldId id="258" r:id="rId7"/>
    <p:sldId id="262" r:id="rId8"/>
    <p:sldId id="274" r:id="rId9"/>
    <p:sldId id="263" r:id="rId10"/>
    <p:sldId id="264" r:id="rId11"/>
    <p:sldId id="265" r:id="rId12"/>
    <p:sldId id="266" r:id="rId13"/>
    <p:sldId id="267" r:id="rId14"/>
    <p:sldId id="268" r:id="rId15"/>
    <p:sldId id="269" r:id="rId16"/>
    <p:sldId id="270" r:id="rId17"/>
    <p:sldId id="286" r:id="rId18"/>
    <p:sldId id="275" r:id="rId19"/>
    <p:sldId id="273" r:id="rId20"/>
    <p:sldId id="285" r:id="rId21"/>
    <p:sldId id="280" r:id="rId22"/>
    <p:sldId id="281" r:id="rId23"/>
    <p:sldId id="282" r:id="rId24"/>
    <p:sldId id="287" r:id="rId25"/>
    <p:sldId id="283" r:id="rId26"/>
    <p:sldId id="289" r:id="rId27"/>
    <p:sldId id="276" r:id="rId28"/>
    <p:sldId id="278" r:id="rId29"/>
    <p:sldId id="284" r:id="rId30"/>
    <p:sldId id="277" r:id="rId31"/>
    <p:sldId id="279"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43" autoAdjust="0"/>
    <p:restoredTop sz="94660" autoAdjust="0"/>
  </p:normalViewPr>
  <p:slideViewPr>
    <p:cSldViewPr snapToGrid="0">
      <p:cViewPr>
        <p:scale>
          <a:sx n="75" d="100"/>
          <a:sy n="75" d="100"/>
        </p:scale>
        <p:origin x="1884" y="121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52BF0-E7D2-4BCE-A1F1-E41454054343}" type="datetimeFigureOut">
              <a:rPr lang="en-US" smtClean="0"/>
              <a:t>7/8/2014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BDE91-F190-455C-834A-C77D2CDE80DD}" type="slidenum">
              <a:rPr lang="en-US" smtClean="0"/>
              <a:t>‹#›</a:t>
            </a:fld>
            <a:endParaRPr lang="en-US"/>
          </a:p>
        </p:txBody>
      </p:sp>
    </p:spTree>
    <p:extLst>
      <p:ext uri="{BB962C8B-B14F-4D97-AF65-F5344CB8AC3E}">
        <p14:creationId xmlns:p14="http://schemas.microsoft.com/office/powerpoint/2010/main" val="3828917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9BDE91-F190-455C-834A-C77D2CDE80DD}" type="slidenum">
              <a:rPr lang="en-US" smtClean="0"/>
              <a:t>7</a:t>
            </a:fld>
            <a:endParaRPr lang="en-US"/>
          </a:p>
        </p:txBody>
      </p:sp>
    </p:spTree>
    <p:extLst>
      <p:ext uri="{BB962C8B-B14F-4D97-AF65-F5344CB8AC3E}">
        <p14:creationId xmlns:p14="http://schemas.microsoft.com/office/powerpoint/2010/main" val="159778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9BDE91-F190-455C-834A-C77D2CDE80DD}" type="slidenum">
              <a:rPr lang="en-US" smtClean="0"/>
              <a:t>8</a:t>
            </a:fld>
            <a:endParaRPr lang="en-US"/>
          </a:p>
        </p:txBody>
      </p:sp>
    </p:spTree>
    <p:extLst>
      <p:ext uri="{BB962C8B-B14F-4D97-AF65-F5344CB8AC3E}">
        <p14:creationId xmlns:p14="http://schemas.microsoft.com/office/powerpoint/2010/main" val="3182150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9BDE91-F190-455C-834A-C77D2CDE80DD}" type="slidenum">
              <a:rPr lang="en-US" smtClean="0"/>
              <a:t>22</a:t>
            </a:fld>
            <a:endParaRPr lang="en-US"/>
          </a:p>
        </p:txBody>
      </p:sp>
    </p:spTree>
    <p:extLst>
      <p:ext uri="{BB962C8B-B14F-4D97-AF65-F5344CB8AC3E}">
        <p14:creationId xmlns:p14="http://schemas.microsoft.com/office/powerpoint/2010/main" val="223232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9BDE91-F190-455C-834A-C77D2CDE80DD}" type="slidenum">
              <a:rPr lang="en-US" smtClean="0"/>
              <a:t>32</a:t>
            </a:fld>
            <a:endParaRPr lang="en-US"/>
          </a:p>
        </p:txBody>
      </p:sp>
    </p:spTree>
    <p:extLst>
      <p:ext uri="{BB962C8B-B14F-4D97-AF65-F5344CB8AC3E}">
        <p14:creationId xmlns:p14="http://schemas.microsoft.com/office/powerpoint/2010/main" val="62777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r>
              <a:rPr lang="en-US" dirty="0" smtClean="0"/>
              <a:t>Eric Jeanson June 2014  v1.1</a:t>
            </a:r>
            <a:endParaRPr lang="en-US" dirty="0"/>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5790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73707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54719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915840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2719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582305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r>
              <a:rPr lang="en-US" dirty="0" smtClean="0"/>
              <a:t>Eric Jeanson June 2014</a:t>
            </a:r>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3274898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r>
              <a:rPr lang="en-US" dirty="0" smtClean="0"/>
              <a:t>Eric Jeanson June 2014</a:t>
            </a:r>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317798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221" y="136195"/>
            <a:ext cx="8596668" cy="1320800"/>
          </a:xfrm>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Footer Placeholder 4"/>
          <p:cNvSpPr txBox="1">
            <a:spLocks/>
          </p:cNvSpPr>
          <p:nvPr userDrawn="1"/>
        </p:nvSpPr>
        <p:spPr>
          <a:xfrm>
            <a:off x="646723" y="6492875"/>
            <a:ext cx="6297612" cy="365125"/>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Eric Jeanson July</a:t>
            </a:r>
            <a:r>
              <a:rPr lang="en-US" baseline="0" dirty="0" smtClean="0"/>
              <a:t> </a:t>
            </a:r>
            <a:r>
              <a:rPr lang="en-US" dirty="0" smtClean="0"/>
              <a:t>2014  - Coding World </a:t>
            </a:r>
            <a:r>
              <a:rPr lang="en-US" dirty="0" smtClean="0"/>
              <a:t>Cup  - v1.1</a:t>
            </a:r>
            <a:endParaRPr lang="en-US" dirty="0"/>
          </a:p>
        </p:txBody>
      </p:sp>
      <p:sp>
        <p:nvSpPr>
          <p:cNvPr id="9" name="Slide Number Placeholder 5"/>
          <p:cNvSpPr txBox="1">
            <a:spLocks/>
          </p:cNvSpPr>
          <p:nvPr userDrawn="1"/>
        </p:nvSpPr>
        <p:spPr>
          <a:xfrm>
            <a:off x="8435055" y="6492874"/>
            <a:ext cx="683339"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4E6F2-CC00-45D5-89EF-2A4CE279C3AB}" type="slidenum">
              <a:rPr lang="en-US" smtClean="0"/>
              <a:pPr/>
              <a:t>‹#›</a:t>
            </a:fld>
            <a:endParaRPr lang="en-US" dirty="0"/>
          </a:p>
        </p:txBody>
      </p:sp>
      <p:pic>
        <p:nvPicPr>
          <p:cNvPr id="10" name="Picture 9"/>
          <p:cNvPicPr>
            <a:picLocks noChangeAspect="1"/>
          </p:cNvPicPr>
          <p:nvPr userDrawn="1"/>
        </p:nvPicPr>
        <p:blipFill>
          <a:blip r:embed="rId2">
            <a:clrChange>
              <a:clrFrom>
                <a:srgbClr val="FFFFFF"/>
              </a:clrFrom>
              <a:clrTo>
                <a:srgbClr val="FFFFFF">
                  <a:alpha val="0"/>
                </a:srgbClr>
              </a:clrTo>
            </a:clrChange>
          </a:blip>
          <a:stretch>
            <a:fillRect/>
          </a:stretch>
        </p:blipFill>
        <p:spPr>
          <a:xfrm>
            <a:off x="39128" y="241526"/>
            <a:ext cx="1061517" cy="680826"/>
          </a:xfrm>
          <a:prstGeom prst="rect">
            <a:avLst/>
          </a:prstGeom>
        </p:spPr>
      </p:pic>
    </p:spTree>
    <p:extLst>
      <p:ext uri="{BB962C8B-B14F-4D97-AF65-F5344CB8AC3E}">
        <p14:creationId xmlns:p14="http://schemas.microsoft.com/office/powerpoint/2010/main" val="94565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557B-5D45-4A41-970E-807A904C404B}" type="datetimeFigureOut">
              <a:rPr lang="en-US" smtClean="0"/>
              <a:t>7/8/2014</a:t>
            </a:fld>
            <a:endParaRPr lang="en-US"/>
          </a:p>
        </p:txBody>
      </p:sp>
      <p:sp>
        <p:nvSpPr>
          <p:cNvPr id="5" name="Footer Placeholder 4"/>
          <p:cNvSpPr>
            <a:spLocks noGrp="1"/>
          </p:cNvSpPr>
          <p:nvPr>
            <p:ph type="ftr" sz="quarter" idx="11"/>
          </p:nvPr>
        </p:nvSpPr>
        <p:spPr/>
        <p:txBody>
          <a:bodyPr/>
          <a:lstStyle/>
          <a:p>
            <a:r>
              <a:rPr lang="en-US" dirty="0" smtClean="0"/>
              <a:t>Eric Jeanson June 2014</a:t>
            </a:r>
          </a:p>
        </p:txBody>
      </p:sp>
      <p:sp>
        <p:nvSpPr>
          <p:cNvPr id="6" name="Slide Number Placeholder 5"/>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65506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88557B-5D45-4A41-970E-807A904C404B}"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2077653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C88557B-5D45-4A41-970E-807A904C404B}" type="datetimeFigureOut">
              <a:rPr lang="en-US" smtClean="0"/>
              <a:t>7/8/2014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58241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C88557B-5D45-4A41-970E-807A904C404B}" type="datetimeFigureOut">
              <a:rPr lang="en-US" smtClean="0"/>
              <a:t>7/8/2014</a:t>
            </a:fld>
            <a:endParaRPr lang="en-US"/>
          </a:p>
        </p:txBody>
      </p:sp>
      <p:sp>
        <p:nvSpPr>
          <p:cNvPr id="4" name="Footer Placeholder 3"/>
          <p:cNvSpPr>
            <a:spLocks noGrp="1"/>
          </p:cNvSpPr>
          <p:nvPr>
            <p:ph type="ftr" sz="quarter" idx="11"/>
          </p:nvPr>
        </p:nvSpPr>
        <p:spPr/>
        <p:txBody>
          <a:bodyPr/>
          <a:lstStyle/>
          <a:p>
            <a:r>
              <a:rPr lang="en-US" dirty="0" smtClean="0"/>
              <a:t>Eric Jeanson June 2014</a:t>
            </a:r>
          </a:p>
        </p:txBody>
      </p:sp>
      <p:sp>
        <p:nvSpPr>
          <p:cNvPr id="5" name="Slide Number Placeholder 4"/>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3564413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8557B-5D45-4A41-970E-807A904C404B}" type="datetimeFigureOut">
              <a:rPr lang="en-US" smtClean="0"/>
              <a:t>7/8/2014</a:t>
            </a:fld>
            <a:endParaRPr lang="en-US"/>
          </a:p>
        </p:txBody>
      </p:sp>
      <p:sp>
        <p:nvSpPr>
          <p:cNvPr id="3" name="Footer Placeholder 2"/>
          <p:cNvSpPr>
            <a:spLocks noGrp="1"/>
          </p:cNvSpPr>
          <p:nvPr>
            <p:ph type="ftr" sz="quarter" idx="11"/>
          </p:nvPr>
        </p:nvSpPr>
        <p:spPr/>
        <p:txBody>
          <a:bodyPr/>
          <a:lstStyle/>
          <a:p>
            <a:r>
              <a:rPr lang="en-US" dirty="0" smtClean="0"/>
              <a:t>Eric Jeanson June 2014</a:t>
            </a:r>
          </a:p>
        </p:txBody>
      </p:sp>
      <p:sp>
        <p:nvSpPr>
          <p:cNvPr id="4" name="Slide Number Placeholder 3"/>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110741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8557B-5D45-4A41-970E-807A904C404B}"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3290077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8557B-5D45-4A41-970E-807A904C404B}"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74E6F2-CC00-45D5-89EF-2A4CE279C3AB}" type="slidenum">
              <a:rPr lang="en-US" smtClean="0"/>
              <a:t>‹#›</a:t>
            </a:fld>
            <a:endParaRPr lang="en-US"/>
          </a:p>
        </p:txBody>
      </p:sp>
    </p:spTree>
    <p:extLst>
      <p:ext uri="{BB962C8B-B14F-4D97-AF65-F5344CB8AC3E}">
        <p14:creationId xmlns:p14="http://schemas.microsoft.com/office/powerpoint/2010/main" val="53418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88557B-5D45-4A41-970E-807A904C404B}" type="datetimeFigureOut">
              <a:rPr lang="en-US" smtClean="0"/>
              <a:t>7/8/2014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smtClean="0"/>
              <a:t>Eric Jeanson June 2014</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74E6F2-CC00-45D5-89EF-2A4CE279C3AB}" type="slidenum">
              <a:rPr lang="en-US" smtClean="0"/>
              <a:t>‹#›</a:t>
            </a:fld>
            <a:endParaRPr lang="en-US"/>
          </a:p>
        </p:txBody>
      </p:sp>
    </p:spTree>
    <p:extLst>
      <p:ext uri="{BB962C8B-B14F-4D97-AF65-F5344CB8AC3E}">
        <p14:creationId xmlns:p14="http://schemas.microsoft.com/office/powerpoint/2010/main" val="362576357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dingleberrypi.com/2012/09/tutorial-install-apache-php-and-mysql-on-raspberry-pi/"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www.dingleberrypi.com/2012/09/tutorial-install-apache-php-and-mysql-on-raspberry-pi/"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70382" y="2520214"/>
            <a:ext cx="4452731" cy="2308324"/>
          </a:xfrm>
          <a:prstGeom prst="rect">
            <a:avLst/>
          </a:prstGeom>
          <a:noFill/>
        </p:spPr>
        <p:txBody>
          <a:bodyPr wrap="square" rtlCol="0">
            <a:spAutoFit/>
          </a:bodyPr>
          <a:lstStyle/>
          <a:p>
            <a:r>
              <a:rPr lang="en-US" sz="7200" b="1" dirty="0" smtClean="0">
                <a:solidFill>
                  <a:srgbClr val="002060"/>
                </a:solidFill>
                <a:latin typeface="Bookman Old Style" panose="02050604050505020204" pitchFamily="18" charset="0"/>
              </a:rPr>
              <a:t>Player’s Guide</a:t>
            </a:r>
            <a:endParaRPr lang="en-US" sz="7200" b="1" dirty="0">
              <a:solidFill>
                <a:srgbClr val="002060"/>
              </a:solidFill>
              <a:latin typeface="Bookman Old Style" panose="02050604050505020204" pitchFamily="18" charset="0"/>
            </a:endParaRPr>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5573361" y="2520214"/>
            <a:ext cx="4441461" cy="2848624"/>
          </a:xfrm>
          <a:prstGeom prst="rect">
            <a:avLst/>
          </a:prstGeom>
        </p:spPr>
      </p:pic>
    </p:spTree>
    <p:extLst>
      <p:ext uri="{BB962C8B-B14F-4D97-AF65-F5344CB8AC3E}">
        <p14:creationId xmlns:p14="http://schemas.microsoft.com/office/powerpoint/2010/main" val="7032516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Architecture - Sequence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4" y="1490513"/>
            <a:ext cx="3309575" cy="1263721"/>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5660" y="1490513"/>
            <a:ext cx="1615810" cy="1312606"/>
          </a:xfrm>
          <a:prstGeom prst="rect">
            <a:avLst/>
          </a:prstGeom>
        </p:spPr>
      </p:pic>
      <p:cxnSp>
        <p:nvCxnSpPr>
          <p:cNvPr id="12" name="Straight Connector 11"/>
          <p:cNvCxnSpPr/>
          <p:nvPr/>
        </p:nvCxnSpPr>
        <p:spPr>
          <a:xfrm>
            <a:off x="1059911" y="2803119"/>
            <a:ext cx="0" cy="360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16771" y="2754234"/>
            <a:ext cx="0" cy="3607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59911" y="3319670"/>
            <a:ext cx="3856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59910" y="2950338"/>
            <a:ext cx="1382751" cy="369332"/>
          </a:xfrm>
          <a:prstGeom prst="rect">
            <a:avLst/>
          </a:prstGeom>
          <a:noFill/>
        </p:spPr>
        <p:txBody>
          <a:bodyPr wrap="none" rtlCol="0">
            <a:spAutoFit/>
          </a:bodyPr>
          <a:lstStyle/>
          <a:p>
            <a:r>
              <a:rPr lang="en-US" b="1" dirty="0" smtClean="0">
                <a:solidFill>
                  <a:schemeClr val="tx1">
                    <a:lumMod val="50000"/>
                    <a:lumOff val="50000"/>
                  </a:schemeClr>
                </a:solidFill>
              </a:rPr>
              <a:t>HTTP POST</a:t>
            </a:r>
            <a:endParaRPr lang="en-US" b="1" dirty="0">
              <a:solidFill>
                <a:schemeClr val="tx1">
                  <a:lumMod val="50000"/>
                  <a:lumOff val="50000"/>
                </a:schemeClr>
              </a:solidFill>
            </a:endParaRPr>
          </a:p>
        </p:txBody>
      </p:sp>
      <p:cxnSp>
        <p:nvCxnSpPr>
          <p:cNvPr id="17" name="Straight Arrow Connector 16"/>
          <p:cNvCxnSpPr/>
          <p:nvPr/>
        </p:nvCxnSpPr>
        <p:spPr>
          <a:xfrm flipH="1" flipV="1">
            <a:off x="1059911" y="4596707"/>
            <a:ext cx="3856860" cy="1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36912" y="2950338"/>
            <a:ext cx="4475444" cy="3385542"/>
          </a:xfrm>
          <a:prstGeom prst="rect">
            <a:avLst/>
          </a:prstGeom>
          <a:noFill/>
        </p:spPr>
        <p:txBody>
          <a:bodyPr wrap="square" rtlCol="0">
            <a:spAutoFit/>
          </a:bodyPr>
          <a:lstStyle/>
          <a:p>
            <a:r>
              <a:rPr lang="en-US" dirty="0" smtClean="0"/>
              <a:t>Provides 	</a:t>
            </a:r>
          </a:p>
          <a:p>
            <a:r>
              <a:rPr lang="en-US" sz="1400" dirty="0" smtClean="0"/>
              <a:t>Bank balance $</a:t>
            </a:r>
          </a:p>
          <a:p>
            <a:r>
              <a:rPr lang="en-US" sz="1400" dirty="0" smtClean="0"/>
              <a:t>Width and Height of game world</a:t>
            </a:r>
          </a:p>
          <a:p>
            <a:r>
              <a:rPr lang="en-US" sz="1400" dirty="0" smtClean="0"/>
              <a:t>Last operation status and additional information</a:t>
            </a:r>
          </a:p>
          <a:p>
            <a:endParaRPr lang="en-US" sz="1400" dirty="0"/>
          </a:p>
          <a:p>
            <a:r>
              <a:rPr lang="en-US" sz="1400" dirty="0" smtClean="0"/>
              <a:t>Respond as a web page the next action</a:t>
            </a:r>
          </a:p>
          <a:p>
            <a:r>
              <a:rPr lang="en-US" sz="1400" dirty="0" smtClean="0"/>
              <a:t>Examples: </a:t>
            </a:r>
          </a:p>
          <a:p>
            <a:r>
              <a:rPr lang="en-US" sz="1400" dirty="0" smtClean="0"/>
              <a:t>	Purchase at given coordinate</a:t>
            </a:r>
          </a:p>
          <a:p>
            <a:r>
              <a:rPr lang="en-US" sz="1400" dirty="0"/>
              <a:t>	</a:t>
            </a:r>
            <a:r>
              <a:rPr lang="en-US" sz="1400" dirty="0" smtClean="0"/>
              <a:t>Explore at given coordinates</a:t>
            </a:r>
          </a:p>
          <a:p>
            <a:r>
              <a:rPr lang="en-US" sz="1400" dirty="0"/>
              <a:t>	</a:t>
            </a:r>
            <a:r>
              <a:rPr lang="en-US" sz="1400" dirty="0" smtClean="0"/>
              <a:t>Drill at given coordinates</a:t>
            </a:r>
          </a:p>
          <a:p>
            <a:endParaRPr lang="en-US" sz="1400" dirty="0"/>
          </a:p>
          <a:p>
            <a:r>
              <a:rPr lang="en-US" sz="1400" dirty="0" smtClean="0"/>
              <a:t>Web page is generated using program written in PHP or other available languages available (team can upgrade the operating system and software on the Raspberry PI).</a:t>
            </a:r>
            <a:endParaRPr lang="en-US" sz="1400" dirty="0"/>
          </a:p>
        </p:txBody>
      </p:sp>
      <p:sp>
        <p:nvSpPr>
          <p:cNvPr id="22" name="TextBox 21"/>
          <p:cNvSpPr txBox="1"/>
          <p:nvPr/>
        </p:nvSpPr>
        <p:spPr>
          <a:xfrm>
            <a:off x="3542073" y="4235466"/>
            <a:ext cx="1442446" cy="369332"/>
          </a:xfrm>
          <a:prstGeom prst="rect">
            <a:avLst/>
          </a:prstGeom>
          <a:noFill/>
        </p:spPr>
        <p:txBody>
          <a:bodyPr wrap="none" rtlCol="0">
            <a:spAutoFit/>
          </a:bodyPr>
          <a:lstStyle/>
          <a:p>
            <a:r>
              <a:rPr lang="en-US" b="1" dirty="0" smtClean="0">
                <a:solidFill>
                  <a:schemeClr val="tx1">
                    <a:lumMod val="50000"/>
                    <a:lumOff val="50000"/>
                  </a:schemeClr>
                </a:solidFill>
              </a:rPr>
              <a:t>HTML Reply</a:t>
            </a:r>
            <a:endParaRPr lang="en-US" b="1" dirty="0">
              <a:solidFill>
                <a:schemeClr val="tx1">
                  <a:lumMod val="50000"/>
                  <a:lumOff val="50000"/>
                </a:schemeClr>
              </a:solidFill>
            </a:endParaRPr>
          </a:p>
        </p:txBody>
      </p:sp>
    </p:spTree>
    <p:extLst>
      <p:ext uri="{BB962C8B-B14F-4D97-AF65-F5344CB8AC3E}">
        <p14:creationId xmlns:p14="http://schemas.microsoft.com/office/powerpoint/2010/main" val="4179794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Architecture – Sequence Example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7334" y="1490513"/>
            <a:ext cx="3309575" cy="1263721"/>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75660" y="1490513"/>
            <a:ext cx="1615810" cy="1312606"/>
          </a:xfrm>
          <a:prstGeom prst="rect">
            <a:avLst/>
          </a:prstGeom>
        </p:spPr>
      </p:pic>
      <p:cxnSp>
        <p:nvCxnSpPr>
          <p:cNvPr id="12" name="Straight Connector 11"/>
          <p:cNvCxnSpPr/>
          <p:nvPr/>
        </p:nvCxnSpPr>
        <p:spPr>
          <a:xfrm flipH="1">
            <a:off x="1059910" y="2803119"/>
            <a:ext cx="1" cy="38660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16771" y="2754234"/>
            <a:ext cx="0" cy="3914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59911" y="3210339"/>
            <a:ext cx="3856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059911" y="4596707"/>
            <a:ext cx="3856860" cy="1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19756" y="4324917"/>
            <a:ext cx="1025345" cy="276999"/>
          </a:xfrm>
          <a:prstGeom prst="rect">
            <a:avLst/>
          </a:prstGeom>
          <a:noFill/>
        </p:spPr>
        <p:txBody>
          <a:bodyPr wrap="none" rtlCol="0">
            <a:spAutoFit/>
          </a:bodyPr>
          <a:lstStyle/>
          <a:p>
            <a:r>
              <a:rPr lang="en-US" sz="1200" b="1" dirty="0" smtClean="0">
                <a:solidFill>
                  <a:schemeClr val="tx1">
                    <a:lumMod val="50000"/>
                    <a:lumOff val="50000"/>
                  </a:schemeClr>
                </a:solidFill>
              </a:rPr>
              <a:t>HTML Reply</a:t>
            </a:r>
            <a:endParaRPr lang="en-US" sz="1200" b="1" dirty="0">
              <a:solidFill>
                <a:schemeClr val="tx1">
                  <a:lumMod val="50000"/>
                  <a:lumOff val="50000"/>
                </a:schemeClr>
              </a:solidFill>
            </a:endParaRPr>
          </a:p>
        </p:txBody>
      </p:sp>
      <p:sp>
        <p:nvSpPr>
          <p:cNvPr id="14" name="TextBox 13"/>
          <p:cNvSpPr txBox="1"/>
          <p:nvPr/>
        </p:nvSpPr>
        <p:spPr>
          <a:xfrm>
            <a:off x="1059910" y="3220575"/>
            <a:ext cx="4475444" cy="1015663"/>
          </a:xfrm>
          <a:prstGeom prst="rect">
            <a:avLst/>
          </a:prstGeom>
          <a:noFill/>
        </p:spPr>
        <p:txBody>
          <a:bodyPr wrap="square" rtlCol="0">
            <a:spAutoFit/>
          </a:bodyPr>
          <a:lstStyle/>
          <a:p>
            <a:r>
              <a:rPr lang="en-US" sz="1200" dirty="0" smtClean="0"/>
              <a:t>Money=$1,000,000</a:t>
            </a:r>
          </a:p>
          <a:p>
            <a:r>
              <a:rPr lang="en-US" sz="1200" dirty="0" smtClean="0"/>
              <a:t>Width=96 </a:t>
            </a:r>
          </a:p>
          <a:p>
            <a:r>
              <a:rPr lang="en-US" sz="1200" dirty="0" smtClean="0"/>
              <a:t>Height=64</a:t>
            </a:r>
          </a:p>
          <a:p>
            <a:r>
              <a:rPr lang="en-US" sz="1200" dirty="0" smtClean="0"/>
              <a:t>Last Operation=Purchased</a:t>
            </a:r>
          </a:p>
          <a:p>
            <a:r>
              <a:rPr lang="en-US" sz="1200" dirty="0" smtClean="0"/>
              <a:t>Last Operation=Success</a:t>
            </a:r>
          </a:p>
        </p:txBody>
      </p:sp>
      <p:sp>
        <p:nvSpPr>
          <p:cNvPr id="18" name="TextBox 17"/>
          <p:cNvSpPr txBox="1"/>
          <p:nvPr/>
        </p:nvSpPr>
        <p:spPr>
          <a:xfrm>
            <a:off x="4916771" y="3539598"/>
            <a:ext cx="4475444" cy="1200329"/>
          </a:xfrm>
          <a:prstGeom prst="rect">
            <a:avLst/>
          </a:prstGeom>
          <a:noFill/>
        </p:spPr>
        <p:txBody>
          <a:bodyPr wrap="square" rtlCol="0">
            <a:spAutoFit/>
          </a:bodyPr>
          <a:lstStyle/>
          <a:p>
            <a:r>
              <a:rPr lang="en-US" sz="1200" dirty="0" smtClean="0"/>
              <a:t>Stores the successful purchase of block</a:t>
            </a:r>
          </a:p>
          <a:p>
            <a:r>
              <a:rPr lang="en-US" sz="1200" dirty="0" smtClean="0"/>
              <a:t>Request exploration at same coordinates</a:t>
            </a:r>
          </a:p>
          <a:p>
            <a:r>
              <a:rPr lang="en-US" sz="1200" dirty="0" smtClean="0"/>
              <a:t>&lt;Execute&gt;Explore&lt;/Execute</a:t>
            </a:r>
            <a:r>
              <a:rPr lang="en-US" sz="1200" dirty="0"/>
              <a:t>&gt;</a:t>
            </a:r>
            <a:endParaRPr lang="en-US" sz="1200" dirty="0" smtClean="0"/>
          </a:p>
          <a:p>
            <a:r>
              <a:rPr lang="en-US" sz="1200" dirty="0" smtClean="0"/>
              <a:t>&lt;</a:t>
            </a:r>
            <a:r>
              <a:rPr lang="en-US" sz="1200" dirty="0" err="1" smtClean="0"/>
              <a:t>ExploreAtX</a:t>
            </a:r>
            <a:r>
              <a:rPr lang="en-US" sz="1200" dirty="0" smtClean="0"/>
              <a:t>&gt;30&lt;/</a:t>
            </a:r>
            <a:r>
              <a:rPr lang="en-US" sz="1200" dirty="0" err="1" smtClean="0"/>
              <a:t>ExploreAtX</a:t>
            </a:r>
            <a:r>
              <a:rPr lang="en-US" sz="1200" dirty="0" smtClean="0"/>
              <a:t>&gt;</a:t>
            </a:r>
          </a:p>
          <a:p>
            <a:r>
              <a:rPr lang="en-US" sz="1200" dirty="0" smtClean="0"/>
              <a:t>&lt;</a:t>
            </a:r>
            <a:r>
              <a:rPr lang="en-US" sz="1200" dirty="0" err="1" smtClean="0"/>
              <a:t>ExploreAtY</a:t>
            </a:r>
            <a:r>
              <a:rPr lang="en-US" sz="1200" dirty="0" smtClean="0"/>
              <a:t>&gt;12&lt;/</a:t>
            </a:r>
            <a:r>
              <a:rPr lang="en-US" sz="1200" dirty="0" err="1" smtClean="0"/>
              <a:t>ExploreAtY</a:t>
            </a:r>
            <a:r>
              <a:rPr lang="en-US" sz="1200" dirty="0" smtClean="0"/>
              <a:t>&gt;</a:t>
            </a:r>
          </a:p>
          <a:p>
            <a:r>
              <a:rPr lang="en-US" sz="1200" dirty="0" smtClean="0"/>
              <a:t>&lt;</a:t>
            </a:r>
            <a:r>
              <a:rPr lang="en-US" sz="1200" dirty="0" err="1" smtClean="0"/>
              <a:t>ServiceProvider</a:t>
            </a:r>
            <a:r>
              <a:rPr lang="en-US" sz="1200" dirty="0" smtClean="0"/>
              <a:t>&gt;SLB&lt;/</a:t>
            </a:r>
            <a:r>
              <a:rPr lang="en-US" sz="1200" dirty="0" err="1" smtClean="0"/>
              <a:t>ServiceProvider</a:t>
            </a:r>
            <a:r>
              <a:rPr lang="en-US" sz="1200" dirty="0" smtClean="0"/>
              <a:t>&gt;</a:t>
            </a:r>
          </a:p>
        </p:txBody>
      </p:sp>
      <p:cxnSp>
        <p:nvCxnSpPr>
          <p:cNvPr id="19" name="Straight Arrow Connector 18"/>
          <p:cNvCxnSpPr/>
          <p:nvPr/>
        </p:nvCxnSpPr>
        <p:spPr>
          <a:xfrm>
            <a:off x="1059911" y="4813059"/>
            <a:ext cx="38568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59910" y="4843171"/>
            <a:ext cx="4475444" cy="1200329"/>
          </a:xfrm>
          <a:prstGeom prst="rect">
            <a:avLst/>
          </a:prstGeom>
          <a:noFill/>
        </p:spPr>
        <p:txBody>
          <a:bodyPr wrap="square" rtlCol="0">
            <a:spAutoFit/>
          </a:bodyPr>
          <a:lstStyle/>
          <a:p>
            <a:r>
              <a:rPr lang="en-US" sz="1200" dirty="0" smtClean="0"/>
              <a:t>Money=$9,090,000</a:t>
            </a:r>
          </a:p>
          <a:p>
            <a:r>
              <a:rPr lang="en-US" sz="1200" dirty="0" smtClean="0"/>
              <a:t>Width=96 </a:t>
            </a:r>
          </a:p>
          <a:p>
            <a:r>
              <a:rPr lang="en-US" sz="1200" dirty="0" smtClean="0"/>
              <a:t>Height=64</a:t>
            </a:r>
          </a:p>
          <a:p>
            <a:r>
              <a:rPr lang="en-US" sz="1200" dirty="0" smtClean="0"/>
              <a:t>Last Operation=Explore</a:t>
            </a:r>
          </a:p>
          <a:p>
            <a:r>
              <a:rPr lang="en-US" sz="1200" dirty="0" smtClean="0"/>
              <a:t>Last Operation=Success</a:t>
            </a:r>
          </a:p>
          <a:p>
            <a:r>
              <a:rPr lang="en-US" sz="1200" dirty="0" smtClean="0"/>
              <a:t>Last Operation Value=10 </a:t>
            </a:r>
            <a:r>
              <a:rPr lang="en-US" sz="1200" dirty="0" err="1" smtClean="0"/>
              <a:t>mbl</a:t>
            </a:r>
            <a:r>
              <a:rPr lang="en-US" sz="1200" dirty="0" smtClean="0"/>
              <a:t> oil potential</a:t>
            </a:r>
          </a:p>
        </p:txBody>
      </p:sp>
      <p:sp>
        <p:nvSpPr>
          <p:cNvPr id="24" name="TextBox 23"/>
          <p:cNvSpPr txBox="1"/>
          <p:nvPr/>
        </p:nvSpPr>
        <p:spPr>
          <a:xfrm>
            <a:off x="4945101" y="5344649"/>
            <a:ext cx="4475444" cy="1200329"/>
          </a:xfrm>
          <a:prstGeom prst="rect">
            <a:avLst/>
          </a:prstGeom>
          <a:noFill/>
        </p:spPr>
        <p:txBody>
          <a:bodyPr wrap="square" rtlCol="0">
            <a:spAutoFit/>
          </a:bodyPr>
          <a:lstStyle/>
          <a:p>
            <a:r>
              <a:rPr lang="en-US" sz="1200" dirty="0" smtClean="0"/>
              <a:t>Stores the successful exploration of block</a:t>
            </a:r>
          </a:p>
          <a:p>
            <a:r>
              <a:rPr lang="en-US" sz="1200" dirty="0" smtClean="0"/>
              <a:t>Request drilling at same coordinates</a:t>
            </a:r>
          </a:p>
          <a:p>
            <a:r>
              <a:rPr lang="en-US" sz="1200" dirty="0" smtClean="0"/>
              <a:t>&lt;Execute&gt;Drill&lt;/Execute&gt;</a:t>
            </a:r>
          </a:p>
          <a:p>
            <a:r>
              <a:rPr lang="en-US" sz="1200" dirty="0" smtClean="0"/>
              <a:t>&lt;</a:t>
            </a:r>
            <a:r>
              <a:rPr lang="en-US" sz="1200" dirty="0" err="1" smtClean="0"/>
              <a:t>DrillAtX</a:t>
            </a:r>
            <a:r>
              <a:rPr lang="en-US" sz="1200" dirty="0" smtClean="0"/>
              <a:t>&gt;30&lt;/</a:t>
            </a:r>
            <a:r>
              <a:rPr lang="en-US" sz="1200" dirty="0" err="1" smtClean="0"/>
              <a:t>DrillAtX</a:t>
            </a:r>
            <a:r>
              <a:rPr lang="en-US" sz="1200" dirty="0" smtClean="0"/>
              <a:t>&gt;</a:t>
            </a:r>
          </a:p>
          <a:p>
            <a:r>
              <a:rPr lang="en-US" sz="1200" dirty="0" smtClean="0"/>
              <a:t>&lt;</a:t>
            </a:r>
            <a:r>
              <a:rPr lang="en-US" sz="1200" dirty="0" err="1" smtClean="0"/>
              <a:t>DrillAtY</a:t>
            </a:r>
            <a:r>
              <a:rPr lang="en-US" sz="1200" dirty="0" smtClean="0"/>
              <a:t>&gt;12&lt;/</a:t>
            </a:r>
            <a:r>
              <a:rPr lang="en-US" sz="1200" dirty="0" err="1" smtClean="0"/>
              <a:t>DrillAtY</a:t>
            </a:r>
            <a:r>
              <a:rPr lang="en-US" sz="1200" dirty="0" smtClean="0"/>
              <a:t>&gt;</a:t>
            </a:r>
          </a:p>
          <a:p>
            <a:r>
              <a:rPr lang="en-US" sz="1200" dirty="0" smtClean="0"/>
              <a:t>&lt;</a:t>
            </a:r>
            <a:r>
              <a:rPr lang="en-US" sz="1200" dirty="0" err="1" smtClean="0"/>
              <a:t>ServiceProvider</a:t>
            </a:r>
            <a:r>
              <a:rPr lang="en-US" sz="1200" dirty="0" smtClean="0"/>
              <a:t>&gt;SLB&lt;/</a:t>
            </a:r>
            <a:r>
              <a:rPr lang="en-US" sz="1200" dirty="0" err="1" smtClean="0"/>
              <a:t>ServiceProvider</a:t>
            </a:r>
            <a:r>
              <a:rPr lang="en-US" sz="1200" dirty="0" smtClean="0"/>
              <a:t>&gt;</a:t>
            </a:r>
          </a:p>
        </p:txBody>
      </p:sp>
      <p:cxnSp>
        <p:nvCxnSpPr>
          <p:cNvPr id="25" name="Straight Arrow Connector 24"/>
          <p:cNvCxnSpPr/>
          <p:nvPr/>
        </p:nvCxnSpPr>
        <p:spPr>
          <a:xfrm flipH="1" flipV="1">
            <a:off x="1059911" y="6536187"/>
            <a:ext cx="3856860" cy="10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919756" y="6264397"/>
            <a:ext cx="1025345" cy="276999"/>
          </a:xfrm>
          <a:prstGeom prst="rect">
            <a:avLst/>
          </a:prstGeom>
          <a:noFill/>
        </p:spPr>
        <p:txBody>
          <a:bodyPr wrap="none" rtlCol="0">
            <a:spAutoFit/>
          </a:bodyPr>
          <a:lstStyle/>
          <a:p>
            <a:r>
              <a:rPr lang="en-US" sz="1200" b="1" dirty="0" smtClean="0">
                <a:solidFill>
                  <a:schemeClr val="tx1">
                    <a:lumMod val="50000"/>
                    <a:lumOff val="50000"/>
                  </a:schemeClr>
                </a:solidFill>
              </a:rPr>
              <a:t>HTML Reply</a:t>
            </a:r>
            <a:endParaRPr lang="en-US" sz="1200" b="1" dirty="0">
              <a:solidFill>
                <a:schemeClr val="tx1">
                  <a:lumMod val="50000"/>
                  <a:lumOff val="50000"/>
                </a:schemeClr>
              </a:solidFill>
            </a:endParaRPr>
          </a:p>
        </p:txBody>
      </p:sp>
    </p:spTree>
    <p:extLst>
      <p:ext uri="{BB962C8B-B14F-4D97-AF65-F5344CB8AC3E}">
        <p14:creationId xmlns:p14="http://schemas.microsoft.com/office/powerpoint/2010/main" val="776027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48336" y="-187931"/>
            <a:ext cx="2006930" cy="2006930"/>
          </a:xfrm>
          <a:prstGeom prst="rect">
            <a:avLst/>
          </a:prstGeom>
        </p:spPr>
      </p:pic>
      <p:sp>
        <p:nvSpPr>
          <p:cNvPr id="2" name="Title 1"/>
          <p:cNvSpPr>
            <a:spLocks noGrp="1"/>
          </p:cNvSpPr>
          <p:nvPr>
            <p:ph type="title"/>
          </p:nvPr>
        </p:nvSpPr>
        <p:spPr>
          <a:xfrm>
            <a:off x="1091221" y="268884"/>
            <a:ext cx="8596668" cy="1320800"/>
          </a:xfrm>
        </p:spPr>
        <p:txBody>
          <a:bodyPr/>
          <a:lstStyle/>
          <a:p>
            <a:r>
              <a:rPr lang="en-US" dirty="0" smtClean="0"/>
              <a:t>Game Rules</a:t>
            </a:r>
            <a:endParaRPr lang="en-US" dirty="0"/>
          </a:p>
        </p:txBody>
      </p:sp>
      <p:sp>
        <p:nvSpPr>
          <p:cNvPr id="4" name="Content Placeholder 3"/>
          <p:cNvSpPr>
            <a:spLocks noGrp="1"/>
          </p:cNvSpPr>
          <p:nvPr>
            <p:ph idx="1"/>
          </p:nvPr>
        </p:nvSpPr>
        <p:spPr>
          <a:xfrm>
            <a:off x="792837" y="1362183"/>
            <a:ext cx="8596668" cy="4903864"/>
          </a:xfrm>
        </p:spPr>
        <p:txBody>
          <a:bodyPr>
            <a:normAutofit fontScale="85000" lnSpcReduction="20000"/>
          </a:bodyPr>
          <a:lstStyle/>
          <a:p>
            <a:r>
              <a:rPr lang="en-US" dirty="0" smtClean="0"/>
              <a:t>Developers will not attempt to execute their own requests to the server</a:t>
            </a:r>
            <a:br>
              <a:rPr lang="en-US" dirty="0" smtClean="0"/>
            </a:br>
            <a:r>
              <a:rPr lang="en-US" dirty="0" smtClean="0"/>
              <a:t>The implementation on the Raspberry PI node will only respond to incoming HTTP requests and respond using HTML generated code.</a:t>
            </a:r>
            <a:br>
              <a:rPr lang="en-US" dirty="0" smtClean="0"/>
            </a:br>
            <a:endParaRPr lang="en-US" dirty="0" smtClean="0"/>
          </a:p>
          <a:p>
            <a:r>
              <a:rPr lang="en-US" dirty="0" smtClean="0"/>
              <a:t>Developers will ensure the response is made within one second at most by the Raspberry PI. No attempt shall be made by developer to willingly stall the response to the game server in attempts to impact the outcome of the game</a:t>
            </a:r>
          </a:p>
          <a:p>
            <a:endParaRPr lang="en-US" dirty="0"/>
          </a:p>
          <a:p>
            <a:r>
              <a:rPr lang="en-US" dirty="0" smtClean="0"/>
              <a:t>Developers will make best attempts to follow the API guide provided and not attempt to cause willingly unexpected data sent to the game server. If server fails due to team invalid response leads to team match lost.</a:t>
            </a:r>
          </a:p>
          <a:p>
            <a:endParaRPr lang="en-US" dirty="0" smtClean="0"/>
          </a:p>
          <a:p>
            <a:r>
              <a:rPr lang="en-US" dirty="0" smtClean="0"/>
              <a:t>Developers will not attempt to gain access or reverse engineer the game server system</a:t>
            </a:r>
            <a:br>
              <a:rPr lang="en-US" dirty="0" smtClean="0"/>
            </a:br>
            <a:r>
              <a:rPr lang="en-US" dirty="0" smtClean="0"/>
              <a:t>Developers will not attempt to interfere with other player’s </a:t>
            </a:r>
            <a:r>
              <a:rPr lang="en-US" dirty="0" err="1" smtClean="0"/>
              <a:t>Pis</a:t>
            </a:r>
            <a:endParaRPr lang="en-US" dirty="0" smtClean="0"/>
          </a:p>
          <a:p>
            <a:endParaRPr lang="en-US" dirty="0"/>
          </a:p>
          <a:p>
            <a:r>
              <a:rPr lang="en-US" dirty="0" smtClean="0">
                <a:solidFill>
                  <a:srgbClr val="FF0000"/>
                </a:solidFill>
              </a:rPr>
              <a:t>IT Rule: DO NOT connect the Raspberry Pi to Schlumberger Network.</a:t>
            </a:r>
          </a:p>
          <a:p>
            <a:endParaRPr lang="en-US" dirty="0">
              <a:solidFill>
                <a:srgbClr val="FF0000"/>
              </a:solidFill>
            </a:endParaRPr>
          </a:p>
          <a:p>
            <a:r>
              <a:rPr lang="en-US" dirty="0"/>
              <a:t>Any infringement to those rules will lead to sanctions up to potential </a:t>
            </a:r>
            <a:r>
              <a:rPr lang="en-US" dirty="0" smtClean="0"/>
              <a:t>disqualification</a:t>
            </a:r>
            <a:endParaRPr lang="en-US" dirty="0"/>
          </a:p>
        </p:txBody>
      </p:sp>
    </p:spTree>
    <p:extLst>
      <p:ext uri="{BB962C8B-B14F-4D97-AF65-F5344CB8AC3E}">
        <p14:creationId xmlns:p14="http://schemas.microsoft.com/office/powerpoint/2010/main" val="3868294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POST</a:t>
            </a:r>
            <a:endParaRPr lang="en-US" dirty="0"/>
          </a:p>
        </p:txBody>
      </p:sp>
      <p:sp>
        <p:nvSpPr>
          <p:cNvPr id="3" name="Content Placeholder 2"/>
          <p:cNvSpPr>
            <a:spLocks noGrp="1"/>
          </p:cNvSpPr>
          <p:nvPr>
            <p:ph idx="1"/>
          </p:nvPr>
        </p:nvSpPr>
        <p:spPr>
          <a:xfrm>
            <a:off x="628174" y="1072355"/>
            <a:ext cx="9010555" cy="5407104"/>
          </a:xfrm>
        </p:spPr>
        <p:txBody>
          <a:bodyPr>
            <a:normAutofit fontScale="70000" lnSpcReduction="20000"/>
          </a:bodyPr>
          <a:lstStyle/>
          <a:p>
            <a:r>
              <a:rPr lang="en-US" dirty="0" smtClean="0"/>
              <a:t>POST Information provided by game server to Pi Node</a:t>
            </a:r>
            <a:br>
              <a:rPr lang="en-US" dirty="0" smtClean="0"/>
            </a:br>
            <a:r>
              <a:rPr lang="en-US" dirty="0" smtClean="0"/>
              <a:t>												</a:t>
            </a:r>
            <a:endParaRPr lang="en-US" b="1" dirty="0" smtClean="0"/>
          </a:p>
          <a:p>
            <a:pPr marL="457200" lvl="1" indent="0">
              <a:buNone/>
            </a:pPr>
            <a:r>
              <a:rPr lang="en-US" b="1" dirty="0" smtClean="0"/>
              <a:t>Always provided								</a:t>
            </a:r>
            <a:r>
              <a:rPr lang="en-US" b="1" dirty="0" smtClean="0"/>
              <a:t>	Example</a:t>
            </a:r>
            <a:endParaRPr lang="en-US" b="1" dirty="0" smtClean="0"/>
          </a:p>
          <a:p>
            <a:pPr lvl="1"/>
            <a:r>
              <a:rPr lang="en-US" b="1" dirty="0" smtClean="0">
                <a:solidFill>
                  <a:srgbClr val="C00000"/>
                </a:solidFill>
              </a:rPr>
              <a:t>round</a:t>
            </a:r>
            <a:r>
              <a:rPr lang="en-US" dirty="0" smtClean="0"/>
              <a:t>			A counter incrementing				123    		</a:t>
            </a:r>
            <a:r>
              <a:rPr lang="en-US" dirty="0" smtClean="0"/>
              <a:t>Note</a:t>
            </a:r>
            <a:r>
              <a:rPr lang="en-US" dirty="0" smtClean="0"/>
              <a:t>: </a:t>
            </a:r>
            <a:r>
              <a:rPr lang="en-US" b="1" dirty="0" smtClean="0"/>
              <a:t>0</a:t>
            </a:r>
            <a:r>
              <a:rPr lang="en-US" dirty="0" smtClean="0"/>
              <a:t> means 1</a:t>
            </a:r>
            <a:r>
              <a:rPr lang="en-US" baseline="30000" dirty="0" smtClean="0"/>
              <a:t>st</a:t>
            </a:r>
            <a:r>
              <a:rPr lang="en-US" dirty="0" smtClean="0"/>
              <a:t> Round (Reset…)</a:t>
            </a:r>
          </a:p>
          <a:p>
            <a:pPr lvl="1"/>
            <a:r>
              <a:rPr lang="en-US" b="1" dirty="0">
                <a:solidFill>
                  <a:srgbClr val="C00000"/>
                </a:solidFill>
              </a:rPr>
              <a:t>money</a:t>
            </a:r>
            <a:r>
              <a:rPr lang="en-US" dirty="0" smtClean="0"/>
              <a:t> 			Balance of money for this node			1000000</a:t>
            </a:r>
          </a:p>
          <a:p>
            <a:pPr lvl="1"/>
            <a:r>
              <a:rPr lang="en-US" b="1" dirty="0">
                <a:solidFill>
                  <a:srgbClr val="C00000"/>
                </a:solidFill>
              </a:rPr>
              <a:t>width</a:t>
            </a:r>
            <a:r>
              <a:rPr lang="en-US" dirty="0" smtClean="0"/>
              <a:t>			Width of game map				</a:t>
            </a:r>
            <a:r>
              <a:rPr lang="en-US" dirty="0" smtClean="0"/>
              <a:t>	96</a:t>
            </a:r>
            <a:endParaRPr lang="en-US" dirty="0" smtClean="0"/>
          </a:p>
          <a:p>
            <a:pPr lvl="1"/>
            <a:r>
              <a:rPr lang="en-US" b="1" dirty="0">
                <a:solidFill>
                  <a:srgbClr val="C00000"/>
                </a:solidFill>
              </a:rPr>
              <a:t>height</a:t>
            </a:r>
            <a:r>
              <a:rPr lang="en-US" dirty="0"/>
              <a:t>			Height of game map				</a:t>
            </a:r>
            <a:r>
              <a:rPr lang="en-US" dirty="0" smtClean="0"/>
              <a:t>	64</a:t>
            </a:r>
            <a:endParaRPr lang="en-US" dirty="0" smtClean="0"/>
          </a:p>
          <a:p>
            <a:pPr lvl="1"/>
            <a:r>
              <a:rPr lang="en-US" b="1" dirty="0" smtClean="0">
                <a:solidFill>
                  <a:srgbClr val="C00000"/>
                </a:solidFill>
              </a:rPr>
              <a:t>index</a:t>
            </a:r>
            <a:r>
              <a:rPr lang="en-US" dirty="0"/>
              <a:t>			</a:t>
            </a:r>
            <a:r>
              <a:rPr lang="en-US" dirty="0" smtClean="0"/>
              <a:t>Unique index of team (assigned by server)	</a:t>
            </a:r>
            <a:r>
              <a:rPr lang="en-US" dirty="0" smtClean="0"/>
              <a:t>	1</a:t>
            </a:r>
            <a:endParaRPr lang="en-US" dirty="0" smtClean="0"/>
          </a:p>
          <a:p>
            <a:pPr lvl="1"/>
            <a:r>
              <a:rPr lang="en-US" b="1" dirty="0" smtClean="0">
                <a:solidFill>
                  <a:srgbClr val="C00000"/>
                </a:solidFill>
              </a:rPr>
              <a:t>Production</a:t>
            </a:r>
            <a:r>
              <a:rPr lang="en-US" dirty="0"/>
              <a:t>		</a:t>
            </a:r>
            <a:r>
              <a:rPr lang="en-US" dirty="0" smtClean="0"/>
              <a:t>List of coordinate and total production number</a:t>
            </a:r>
            <a:r>
              <a:rPr lang="en-US" dirty="0"/>
              <a:t>	</a:t>
            </a:r>
            <a:r>
              <a:rPr lang="en-US" dirty="0" smtClean="0"/>
              <a:t>4,5,12 10,12 5		Pattern {X,Y,P</a:t>
            </a:r>
            <a:r>
              <a:rPr lang="en-US" dirty="0" smtClean="0">
                <a:solidFill>
                  <a:srgbClr val="FF0000"/>
                </a:solidFill>
              </a:rPr>
              <a:t>_</a:t>
            </a:r>
            <a:r>
              <a:rPr lang="en-US" dirty="0" smtClean="0"/>
              <a:t>}*</a:t>
            </a:r>
            <a:r>
              <a:rPr lang="en-US" sz="1300" dirty="0" smtClean="0"/>
              <a:t>  </a:t>
            </a:r>
            <a:r>
              <a:rPr lang="en-US" sz="1300" dirty="0" smtClean="0">
                <a:solidFill>
                  <a:srgbClr val="FF0000"/>
                </a:solidFill>
              </a:rPr>
              <a:t>_ </a:t>
            </a:r>
            <a:r>
              <a:rPr lang="en-US" sz="1300" dirty="0" smtClean="0"/>
              <a:t>means space</a:t>
            </a:r>
            <a:endParaRPr lang="en-US" dirty="0"/>
          </a:p>
          <a:p>
            <a:pPr lvl="1"/>
            <a:endParaRPr lang="en-US" dirty="0"/>
          </a:p>
          <a:p>
            <a:pPr marL="457200" lvl="1" indent="0">
              <a:buNone/>
            </a:pPr>
            <a:r>
              <a:rPr lang="en-US" dirty="0" smtClean="0"/>
              <a:t/>
            </a:r>
            <a:br>
              <a:rPr lang="en-US" dirty="0" smtClean="0"/>
            </a:br>
            <a:r>
              <a:rPr lang="en-US" b="1" dirty="0" smtClean="0"/>
              <a:t>Conditionally provided</a:t>
            </a:r>
          </a:p>
          <a:p>
            <a:pPr lvl="1"/>
            <a:r>
              <a:rPr lang="en-US" b="1" dirty="0" err="1" smtClean="0">
                <a:solidFill>
                  <a:srgbClr val="C00000"/>
                </a:solidFill>
              </a:rPr>
              <a:t>l</a:t>
            </a:r>
            <a:r>
              <a:rPr lang="en-US" b="1" dirty="0" err="1">
                <a:solidFill>
                  <a:srgbClr val="C00000"/>
                </a:solidFill>
              </a:rPr>
              <a:t>astoperation</a:t>
            </a:r>
            <a:r>
              <a:rPr lang="en-US" dirty="0" smtClean="0"/>
              <a:t>		Can be one of		</a:t>
            </a:r>
            <a:r>
              <a:rPr lang="en-US" b="1" dirty="0" smtClean="0">
                <a:solidFill>
                  <a:srgbClr val="C00000"/>
                </a:solidFill>
              </a:rPr>
              <a:t>Buy</a:t>
            </a:r>
            <a:r>
              <a:rPr lang="en-US" dirty="0" smtClean="0">
                <a:solidFill>
                  <a:srgbClr val="C00000"/>
                </a:solidFill>
              </a:rPr>
              <a:t> </a:t>
            </a:r>
            <a:r>
              <a:rPr lang="en-US" b="1" dirty="0" smtClean="0">
                <a:solidFill>
                  <a:srgbClr val="C00000"/>
                </a:solidFill>
              </a:rPr>
              <a:t>Explore Stimulate</a:t>
            </a:r>
            <a:r>
              <a:rPr lang="en-US" dirty="0" smtClean="0">
                <a:solidFill>
                  <a:srgbClr val="C00000"/>
                </a:solidFill>
              </a:rPr>
              <a:t> </a:t>
            </a:r>
            <a:r>
              <a:rPr lang="en-US" b="1" dirty="0" smtClean="0">
                <a:solidFill>
                  <a:srgbClr val="C00000"/>
                </a:solidFill>
              </a:rPr>
              <a:t>Drill</a:t>
            </a:r>
          </a:p>
          <a:p>
            <a:pPr lvl="1"/>
            <a:r>
              <a:rPr lang="en-US" b="1" dirty="0" err="1">
                <a:solidFill>
                  <a:srgbClr val="C00000"/>
                </a:solidFill>
              </a:rPr>
              <a:t>lastoperationstatus</a:t>
            </a:r>
            <a:r>
              <a:rPr lang="en-US" dirty="0" smtClean="0"/>
              <a:t>	Can be one of		</a:t>
            </a:r>
            <a:r>
              <a:rPr lang="en-US" b="1" dirty="0" smtClean="0">
                <a:solidFill>
                  <a:srgbClr val="C00000"/>
                </a:solidFill>
              </a:rPr>
              <a:t>True</a:t>
            </a:r>
            <a:r>
              <a:rPr lang="en-US" dirty="0" smtClean="0">
                <a:solidFill>
                  <a:srgbClr val="C00000"/>
                </a:solidFill>
              </a:rPr>
              <a:t> </a:t>
            </a:r>
            <a:r>
              <a:rPr lang="en-US" b="1" dirty="0" smtClean="0">
                <a:solidFill>
                  <a:srgbClr val="C00000"/>
                </a:solidFill>
              </a:rPr>
              <a:t>False </a:t>
            </a:r>
            <a:r>
              <a:rPr lang="en-US" i="1" dirty="0" smtClean="0">
                <a:solidFill>
                  <a:schemeClr val="bg1">
                    <a:lumMod val="50000"/>
                  </a:schemeClr>
                </a:solidFill>
              </a:rPr>
              <a:t>(described for each operation in further slides)</a:t>
            </a:r>
          </a:p>
          <a:p>
            <a:pPr lvl="1"/>
            <a:r>
              <a:rPr lang="en-US" b="1" dirty="0" err="1">
                <a:solidFill>
                  <a:srgbClr val="C00000"/>
                </a:solidFill>
              </a:rPr>
              <a:t>lastoperationvalue</a:t>
            </a:r>
            <a:r>
              <a:rPr lang="en-US" dirty="0" smtClean="0"/>
              <a:t>	Depends on </a:t>
            </a:r>
            <a:r>
              <a:rPr lang="en-US" dirty="0" err="1" smtClean="0"/>
              <a:t>lastoperation</a:t>
            </a:r>
            <a:r>
              <a:rPr lang="en-US" dirty="0" smtClean="0"/>
              <a:t>:</a:t>
            </a:r>
            <a:br>
              <a:rPr lang="en-US" dirty="0" smtClean="0"/>
            </a:br>
            <a:r>
              <a:rPr lang="en-US" dirty="0" smtClean="0"/>
              <a:t>					For Explore, estimated reservoir content value</a:t>
            </a:r>
            <a:br>
              <a:rPr lang="en-US" dirty="0" smtClean="0"/>
            </a:br>
            <a:r>
              <a:rPr lang="en-US" dirty="0" smtClean="0"/>
              <a:t>					For Drill, updated estimated reservoir content value</a:t>
            </a:r>
            <a:endParaRPr lang="en-US" dirty="0"/>
          </a:p>
          <a:p>
            <a:endParaRPr lang="en-US" dirty="0"/>
          </a:p>
          <a:p>
            <a:r>
              <a:rPr lang="en-US" dirty="0" smtClean="0"/>
              <a:t>Note 1: </a:t>
            </a:r>
            <a:r>
              <a:rPr lang="en-US" dirty="0"/>
              <a:t>typically post information are retrieved as </a:t>
            </a:r>
            <a:r>
              <a:rPr lang="en-US" dirty="0" smtClean="0"/>
              <a:t>strings in the node</a:t>
            </a:r>
          </a:p>
          <a:p>
            <a:r>
              <a:rPr lang="en-US" dirty="0" smtClean="0"/>
              <a:t>Note 2: the </a:t>
            </a:r>
            <a:r>
              <a:rPr lang="en-US" b="1" dirty="0" smtClean="0"/>
              <a:t>URI</a:t>
            </a:r>
            <a:r>
              <a:rPr lang="en-US" dirty="0" smtClean="0"/>
              <a:t> (Uniform Resource Identifier) for the POST is entered in the game server for each node competing. </a:t>
            </a:r>
            <a:br>
              <a:rPr lang="en-US" dirty="0" smtClean="0"/>
            </a:br>
            <a:r>
              <a:rPr lang="en-US" dirty="0" smtClean="0"/>
              <a:t>This URI may also be used using </a:t>
            </a:r>
            <a:r>
              <a:rPr lang="en-US" b="1" dirty="0" smtClean="0"/>
              <a:t>GET</a:t>
            </a:r>
            <a:r>
              <a:rPr lang="en-US" dirty="0" smtClean="0"/>
              <a:t> (simple page access) by game server to determine the Pi Node is up and running. This should be gracefully handled by the Pi </a:t>
            </a:r>
            <a:r>
              <a:rPr lang="en-US" dirty="0" smtClean="0"/>
              <a:t>Node (Example URI: http://192.168.20.11/play.php)</a:t>
            </a:r>
            <a:endParaRPr lang="en-US" dirty="0"/>
          </a:p>
        </p:txBody>
      </p:sp>
      <p:pic>
        <p:nvPicPr>
          <p:cNvPr id="17" name="Picture 1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85914" y="136195"/>
            <a:ext cx="2150144" cy="2046566"/>
          </a:xfrm>
          <a:prstGeom prst="rect">
            <a:avLst/>
          </a:prstGeom>
        </p:spPr>
      </p:pic>
      <p:sp>
        <p:nvSpPr>
          <p:cNvPr id="18" name="Right Arrow 17"/>
          <p:cNvSpPr/>
          <p:nvPr/>
        </p:nvSpPr>
        <p:spPr>
          <a:xfrm>
            <a:off x="8122771" y="1126347"/>
            <a:ext cx="1391581" cy="628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555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Buy</a:t>
            </a:r>
            <a:endParaRPr lang="en-US" dirty="0"/>
          </a:p>
        </p:txBody>
      </p:sp>
      <p:sp>
        <p:nvSpPr>
          <p:cNvPr id="3" name="Content Placeholder 2"/>
          <p:cNvSpPr>
            <a:spLocks noGrp="1"/>
          </p:cNvSpPr>
          <p:nvPr>
            <p:ph idx="1"/>
          </p:nvPr>
        </p:nvSpPr>
        <p:spPr>
          <a:xfrm>
            <a:off x="677334" y="1318161"/>
            <a:ext cx="8596668" cy="4723201"/>
          </a:xfrm>
        </p:spPr>
        <p:txBody>
          <a:bodyPr>
            <a:noAutofit/>
          </a:bodyPr>
          <a:lstStyle/>
          <a:p>
            <a:r>
              <a:rPr lang="en-US" sz="1400" dirty="0" smtClean="0"/>
              <a:t>Response are provided by node to the game server as HTML page</a:t>
            </a:r>
            <a:br>
              <a:rPr lang="en-US" sz="1400" dirty="0" smtClean="0"/>
            </a:br>
            <a:r>
              <a:rPr lang="en-US" sz="1400" dirty="0" smtClean="0"/>
              <a:t>The page can contain actions requested to the game server: 					</a:t>
            </a:r>
          </a:p>
          <a:p>
            <a:pPr lvl="1"/>
            <a:r>
              <a:rPr lang="en-US" sz="1200" dirty="0" smtClean="0"/>
              <a:t>Purchase of a block for right of exploration</a:t>
            </a:r>
            <a:br>
              <a:rPr lang="en-US" sz="1200" dirty="0" smtClean="0"/>
            </a:br>
            <a:r>
              <a:rPr lang="en-US" sz="1200" b="1" dirty="0" smtClean="0">
                <a:solidFill>
                  <a:srgbClr val="C00000"/>
                </a:solidFill>
              </a:rPr>
              <a:t>&lt;Execute&gt;Buy&lt;/Execute&gt;</a:t>
            </a:r>
            <a:br>
              <a:rPr lang="en-US" sz="1200" b="1" dirty="0" smtClean="0">
                <a:solidFill>
                  <a:srgbClr val="C00000"/>
                </a:solidFill>
              </a:rPr>
            </a:br>
            <a:r>
              <a:rPr lang="en-US" sz="1200" b="1" dirty="0" smtClean="0">
                <a:solidFill>
                  <a:srgbClr val="C00000"/>
                </a:solidFill>
              </a:rPr>
              <a:t>&lt;</a:t>
            </a:r>
            <a:r>
              <a:rPr lang="en-US" sz="1200" b="1" dirty="0" err="1" smtClean="0">
                <a:solidFill>
                  <a:srgbClr val="C00000"/>
                </a:solidFill>
              </a:rPr>
              <a:t>BuyAtX</a:t>
            </a:r>
            <a:r>
              <a:rPr lang="en-US" sz="1200" b="1" dirty="0" smtClean="0">
                <a:solidFill>
                  <a:srgbClr val="C00000"/>
                </a:solidFill>
              </a:rPr>
              <a:t>&gt;</a:t>
            </a:r>
            <a:r>
              <a:rPr lang="en-US" sz="1200" b="1" dirty="0" smtClean="0">
                <a:solidFill>
                  <a:srgbClr val="0070C0"/>
                </a:solidFill>
              </a:rPr>
              <a:t>123</a:t>
            </a:r>
            <a:r>
              <a:rPr lang="en-US" sz="1200" b="1" dirty="0" smtClean="0">
                <a:solidFill>
                  <a:srgbClr val="C00000"/>
                </a:solidFill>
              </a:rPr>
              <a:t>&lt;/</a:t>
            </a:r>
            <a:r>
              <a:rPr lang="en-US" sz="1200" b="1" dirty="0" err="1" smtClean="0">
                <a:solidFill>
                  <a:srgbClr val="C00000"/>
                </a:solidFill>
              </a:rPr>
              <a:t>BuyAtX</a:t>
            </a:r>
            <a:r>
              <a:rPr lang="en-US" sz="1200" b="1" dirty="0" smtClean="0">
                <a:solidFill>
                  <a:srgbClr val="C00000"/>
                </a:solidFill>
              </a:rPr>
              <a:t>&gt;</a:t>
            </a:r>
            <a:br>
              <a:rPr lang="en-US" sz="1200" b="1" dirty="0" smtClean="0">
                <a:solidFill>
                  <a:srgbClr val="C00000"/>
                </a:solidFill>
              </a:rPr>
            </a:br>
            <a:r>
              <a:rPr lang="en-US" sz="1200" b="1" dirty="0" smtClean="0">
                <a:solidFill>
                  <a:srgbClr val="C00000"/>
                </a:solidFill>
              </a:rPr>
              <a:t>&lt;</a:t>
            </a:r>
            <a:r>
              <a:rPr lang="en-US" sz="1200" b="1" dirty="0" err="1" smtClean="0">
                <a:solidFill>
                  <a:srgbClr val="C00000"/>
                </a:solidFill>
              </a:rPr>
              <a:t>BuyAtY</a:t>
            </a:r>
            <a:r>
              <a:rPr lang="en-US" sz="1200" b="1" dirty="0" smtClean="0">
                <a:solidFill>
                  <a:srgbClr val="C00000"/>
                </a:solidFill>
              </a:rPr>
              <a:t>&gt;</a:t>
            </a:r>
            <a:r>
              <a:rPr lang="en-US" sz="1200" b="1" dirty="0" smtClean="0">
                <a:solidFill>
                  <a:srgbClr val="0070C0"/>
                </a:solidFill>
              </a:rPr>
              <a:t>456</a:t>
            </a:r>
            <a:r>
              <a:rPr lang="en-US" sz="1200" b="1" dirty="0" smtClean="0">
                <a:solidFill>
                  <a:srgbClr val="C00000"/>
                </a:solidFill>
              </a:rPr>
              <a:t>&lt;/</a:t>
            </a:r>
            <a:r>
              <a:rPr lang="en-US" sz="1200" b="1" dirty="0" err="1" smtClean="0">
                <a:solidFill>
                  <a:srgbClr val="C00000"/>
                </a:solidFill>
              </a:rPr>
              <a:t>BuyAtY</a:t>
            </a:r>
            <a:r>
              <a:rPr lang="en-US" sz="1200" b="1" dirty="0" smtClean="0">
                <a:solidFill>
                  <a:srgbClr val="C00000"/>
                </a:solidFill>
              </a:rPr>
              <a:t>&gt;</a:t>
            </a:r>
            <a:br>
              <a:rPr lang="en-US" sz="1200" b="1" dirty="0" smtClean="0">
                <a:solidFill>
                  <a:srgbClr val="C00000"/>
                </a:solidFill>
              </a:rPr>
            </a:br>
            <a:r>
              <a:rPr lang="en-US" sz="1200" dirty="0" smtClean="0"/>
              <a:t/>
            </a:r>
            <a:br>
              <a:rPr lang="en-US" sz="1200" dirty="0" smtClean="0"/>
            </a:br>
            <a:r>
              <a:rPr lang="en-US" sz="1200" dirty="0" smtClean="0"/>
              <a:t>The server will respond in next post the success of this request. A purchase may fail for the following reasons:</a:t>
            </a:r>
            <a:br>
              <a:rPr lang="en-US" sz="1200" dirty="0" smtClean="0"/>
            </a:br>
            <a:r>
              <a:rPr lang="en-US" sz="1200" dirty="0" smtClean="0"/>
              <a:t>Out of bound 	(coordinates not in map area)</a:t>
            </a:r>
            <a:br>
              <a:rPr lang="en-US" sz="1200" dirty="0" smtClean="0"/>
            </a:br>
            <a:r>
              <a:rPr lang="en-US" sz="1200" dirty="0" smtClean="0"/>
              <a:t>Not available 	(already purchased by the another node)</a:t>
            </a:r>
            <a:br>
              <a:rPr lang="en-US" sz="1200" dirty="0" smtClean="0"/>
            </a:br>
            <a:r>
              <a:rPr lang="en-US" sz="1200" dirty="0" smtClean="0"/>
              <a:t>Insufficient funds (can not proceed to purchase)</a:t>
            </a:r>
            <a:br>
              <a:rPr lang="en-US" sz="1200" dirty="0" smtClean="0"/>
            </a:br>
            <a:r>
              <a:rPr lang="en-US" sz="1200" dirty="0" smtClean="0"/>
              <a:t/>
            </a:r>
            <a:br>
              <a:rPr lang="en-US" sz="1200" dirty="0" smtClean="0"/>
            </a:br>
            <a:r>
              <a:rPr lang="en-US" sz="1200" dirty="0" smtClean="0"/>
              <a:t>POST will provide in the next turn:</a:t>
            </a:r>
            <a:br>
              <a:rPr lang="en-US" sz="1200" dirty="0" smtClean="0"/>
            </a:br>
            <a:r>
              <a:rPr lang="en-US" sz="1200" b="1" dirty="0" err="1" smtClean="0">
                <a:solidFill>
                  <a:srgbClr val="C00000"/>
                </a:solidFill>
              </a:rPr>
              <a:t>lastoperation</a:t>
            </a:r>
            <a:r>
              <a:rPr lang="en-US" sz="1200" b="1" dirty="0" smtClean="0">
                <a:solidFill>
                  <a:srgbClr val="C00000"/>
                </a:solidFill>
              </a:rPr>
              <a:t>=Buy</a:t>
            </a:r>
            <a:r>
              <a:rPr lang="en-US" sz="1200" dirty="0" smtClean="0"/>
              <a:t/>
            </a:r>
            <a:br>
              <a:rPr lang="en-US" sz="1200" dirty="0" smtClean="0"/>
            </a:br>
            <a:r>
              <a:rPr lang="en-US" sz="1200" b="1" dirty="0" err="1" smtClean="0">
                <a:solidFill>
                  <a:srgbClr val="C00000"/>
                </a:solidFill>
              </a:rPr>
              <a:t>lastoperationstatus</a:t>
            </a:r>
            <a:r>
              <a:rPr lang="en-US" sz="1200" b="1" dirty="0" smtClean="0">
                <a:solidFill>
                  <a:srgbClr val="C00000"/>
                </a:solidFill>
              </a:rPr>
              <a:t>=True</a:t>
            </a:r>
            <a:r>
              <a:rPr lang="en-US" sz="1200" dirty="0" smtClean="0"/>
              <a:t> or </a:t>
            </a:r>
            <a:r>
              <a:rPr lang="en-US" sz="1200" b="1" dirty="0" smtClean="0">
                <a:solidFill>
                  <a:srgbClr val="C00000"/>
                </a:solidFill>
              </a:rPr>
              <a:t>False</a:t>
            </a:r>
            <a:r>
              <a:rPr lang="en-US" sz="1200" dirty="0" smtClean="0"/>
              <a:t>		in case of success or failure (see above)</a:t>
            </a:r>
            <a:br>
              <a:rPr lang="en-US" sz="1200" dirty="0" smtClean="0"/>
            </a:br>
            <a:r>
              <a:rPr lang="en-US" sz="1200" b="1" dirty="0" err="1" smtClean="0">
                <a:solidFill>
                  <a:srgbClr val="C00000"/>
                </a:solidFill>
              </a:rPr>
              <a:t>lastoperationvalue</a:t>
            </a:r>
            <a:r>
              <a:rPr lang="en-US" sz="1200" dirty="0" smtClean="0">
                <a:solidFill>
                  <a:srgbClr val="C00000"/>
                </a:solidFill>
              </a:rPr>
              <a:t> </a:t>
            </a:r>
            <a:r>
              <a:rPr lang="en-US" sz="1200" dirty="0" smtClean="0"/>
              <a:t>				undefined in this context	</a:t>
            </a:r>
            <a:endParaRPr lang="en-US" sz="1200" b="1" dirty="0" smtClean="0"/>
          </a:p>
          <a:p>
            <a:pPr lvl="1"/>
            <a:endParaRPr lang="en-US" sz="1200" b="1" dirty="0"/>
          </a:p>
          <a:p>
            <a:r>
              <a:rPr lang="en-US" sz="1400" dirty="0" smtClean="0"/>
              <a:t>Note: non recognized commands are discarded by the server. Additional information generated in the page are logged on the game server.</a:t>
            </a:r>
            <a:endParaRPr lang="en-US" sz="1400" dirty="0"/>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00079" y="105476"/>
            <a:ext cx="3792961" cy="1387216"/>
          </a:xfrm>
          <a:prstGeom prst="rect">
            <a:avLst/>
          </a:prstGeom>
        </p:spPr>
      </p:pic>
      <p:sp>
        <p:nvSpPr>
          <p:cNvPr id="14" name="Right Arrow 13"/>
          <p:cNvSpPr/>
          <p:nvPr/>
        </p:nvSpPr>
        <p:spPr>
          <a:xfrm flipH="1">
            <a:off x="8051595" y="634856"/>
            <a:ext cx="1074057"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2105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Explore</a:t>
            </a:r>
            <a:endParaRPr lang="en-US" dirty="0"/>
          </a:p>
        </p:txBody>
      </p:sp>
      <p:sp>
        <p:nvSpPr>
          <p:cNvPr id="3" name="Content Placeholder 2"/>
          <p:cNvSpPr>
            <a:spLocks noGrp="1"/>
          </p:cNvSpPr>
          <p:nvPr>
            <p:ph idx="1"/>
          </p:nvPr>
        </p:nvSpPr>
        <p:spPr>
          <a:xfrm>
            <a:off x="677334" y="1318161"/>
            <a:ext cx="8596668" cy="4723201"/>
          </a:xfrm>
        </p:spPr>
        <p:txBody>
          <a:bodyPr>
            <a:normAutofit lnSpcReduction="10000"/>
          </a:bodyPr>
          <a:lstStyle/>
          <a:p>
            <a:r>
              <a:rPr lang="en-US" sz="1400" dirty="0" smtClean="0"/>
              <a:t>Response are provided by node to the game server as HTML page</a:t>
            </a:r>
            <a:br>
              <a:rPr lang="en-US" sz="1400" dirty="0" smtClean="0"/>
            </a:br>
            <a:r>
              <a:rPr lang="en-US" sz="1400" dirty="0" smtClean="0"/>
              <a:t>The page can contain actions requested to the game server: 					</a:t>
            </a:r>
          </a:p>
          <a:p>
            <a:pPr lvl="1"/>
            <a:r>
              <a:rPr lang="en-US" sz="1200" dirty="0" smtClean="0"/>
              <a:t>Exploration of a block</a:t>
            </a:r>
            <a:br>
              <a:rPr lang="en-US" sz="1200" dirty="0" smtClean="0"/>
            </a:br>
            <a:r>
              <a:rPr lang="en-US" sz="1200" dirty="0" smtClean="0"/>
              <a:t>Once successfully purchased, a block can be explored.</a:t>
            </a:r>
            <a:br>
              <a:rPr lang="en-US" sz="1200" dirty="0" smtClean="0"/>
            </a:br>
            <a:r>
              <a:rPr lang="en-US" sz="1200" b="1" dirty="0" smtClean="0">
                <a:solidFill>
                  <a:srgbClr val="C00000"/>
                </a:solidFill>
              </a:rPr>
              <a:t>&lt;Execute&gt;Explore&lt;/Execute</a:t>
            </a:r>
            <a:r>
              <a:rPr lang="en-US" sz="1200" b="1" dirty="0">
                <a:solidFill>
                  <a:srgbClr val="C00000"/>
                </a:solidFill>
              </a:rPr>
              <a:t>&gt;</a:t>
            </a:r>
            <a:br>
              <a:rPr lang="en-US" sz="1200" b="1" dirty="0">
                <a:solidFill>
                  <a:srgbClr val="C00000"/>
                </a:solidFill>
              </a:rPr>
            </a:br>
            <a:r>
              <a:rPr lang="en-US" sz="1200" b="1" dirty="0" smtClean="0">
                <a:solidFill>
                  <a:srgbClr val="C00000"/>
                </a:solidFill>
              </a:rPr>
              <a:t>&lt;</a:t>
            </a:r>
            <a:r>
              <a:rPr lang="en-US" sz="1200" b="1" dirty="0" err="1" smtClean="0">
                <a:solidFill>
                  <a:srgbClr val="C00000"/>
                </a:solidFill>
              </a:rPr>
              <a:t>ExploreAtX</a:t>
            </a:r>
            <a:r>
              <a:rPr lang="en-US" sz="1200" b="1" dirty="0" smtClean="0">
                <a:solidFill>
                  <a:srgbClr val="C00000"/>
                </a:solidFill>
              </a:rPr>
              <a:t>&gt;</a:t>
            </a:r>
            <a:r>
              <a:rPr lang="en-US" sz="1200" b="1" dirty="0" smtClean="0">
                <a:solidFill>
                  <a:srgbClr val="0070C0"/>
                </a:solidFill>
              </a:rPr>
              <a:t>123</a:t>
            </a:r>
            <a:r>
              <a:rPr lang="en-US" sz="1200" b="1" dirty="0" smtClean="0">
                <a:solidFill>
                  <a:srgbClr val="C00000"/>
                </a:solidFill>
              </a:rPr>
              <a:t>&lt;/</a:t>
            </a:r>
            <a:r>
              <a:rPr lang="en-US" sz="1200" b="1" dirty="0" err="1">
                <a:solidFill>
                  <a:srgbClr val="C00000"/>
                </a:solidFill>
              </a:rPr>
              <a:t>Explore</a:t>
            </a:r>
            <a:r>
              <a:rPr lang="en-US" sz="1200" b="1" dirty="0" err="1" smtClean="0">
                <a:solidFill>
                  <a:srgbClr val="C00000"/>
                </a:solidFill>
              </a:rPr>
              <a:t>AtX</a:t>
            </a:r>
            <a:r>
              <a:rPr lang="en-US" sz="1200" b="1" dirty="0">
                <a:solidFill>
                  <a:srgbClr val="C00000"/>
                </a:solidFill>
              </a:rPr>
              <a:t>&gt;</a:t>
            </a:r>
            <a:br>
              <a:rPr lang="en-US" sz="1200" b="1" dirty="0">
                <a:solidFill>
                  <a:srgbClr val="C00000"/>
                </a:solidFill>
              </a:rPr>
            </a:br>
            <a:r>
              <a:rPr lang="en-US" sz="1200" b="1" dirty="0" smtClean="0">
                <a:solidFill>
                  <a:srgbClr val="C00000"/>
                </a:solidFill>
              </a:rPr>
              <a:t>&lt;</a:t>
            </a:r>
            <a:r>
              <a:rPr lang="en-US" sz="1200" b="1" dirty="0" err="1">
                <a:solidFill>
                  <a:srgbClr val="C00000"/>
                </a:solidFill>
              </a:rPr>
              <a:t>Explore</a:t>
            </a:r>
            <a:r>
              <a:rPr lang="en-US" sz="1200" b="1" dirty="0" err="1" smtClean="0">
                <a:solidFill>
                  <a:srgbClr val="C00000"/>
                </a:solidFill>
              </a:rPr>
              <a:t>AtY</a:t>
            </a:r>
            <a:r>
              <a:rPr lang="en-US" sz="1200" b="1" dirty="0" smtClean="0">
                <a:solidFill>
                  <a:srgbClr val="C00000"/>
                </a:solidFill>
              </a:rPr>
              <a:t>&gt;</a:t>
            </a:r>
            <a:r>
              <a:rPr lang="en-US" sz="1200" b="1" dirty="0" smtClean="0">
                <a:solidFill>
                  <a:srgbClr val="0070C0"/>
                </a:solidFill>
              </a:rPr>
              <a:t>456</a:t>
            </a:r>
            <a:r>
              <a:rPr lang="en-US" sz="1200" b="1" dirty="0" smtClean="0">
                <a:solidFill>
                  <a:srgbClr val="C00000"/>
                </a:solidFill>
              </a:rPr>
              <a:t>&lt;/</a:t>
            </a:r>
            <a:r>
              <a:rPr lang="en-US" sz="1200" b="1" dirty="0" err="1">
                <a:solidFill>
                  <a:srgbClr val="C00000"/>
                </a:solidFill>
              </a:rPr>
              <a:t>Explore</a:t>
            </a:r>
            <a:r>
              <a:rPr lang="en-US" sz="1200" b="1" dirty="0" err="1" smtClean="0">
                <a:solidFill>
                  <a:srgbClr val="C00000"/>
                </a:solidFill>
              </a:rPr>
              <a:t>AtY</a:t>
            </a:r>
            <a:r>
              <a:rPr lang="en-US" sz="1200" b="1" dirty="0">
                <a:solidFill>
                  <a:srgbClr val="C00000"/>
                </a:solidFill>
              </a:rPr>
              <a:t>&gt;</a:t>
            </a:r>
            <a:br>
              <a:rPr lang="en-US" sz="1200" b="1" dirty="0">
                <a:solidFill>
                  <a:srgbClr val="C00000"/>
                </a:solidFill>
              </a:rPr>
            </a:br>
            <a:r>
              <a:rPr lang="en-US" sz="1200" b="1" dirty="0" smtClean="0">
                <a:solidFill>
                  <a:srgbClr val="C00000"/>
                </a:solidFill>
              </a:rPr>
              <a:t>&lt;</a:t>
            </a:r>
            <a:r>
              <a:rPr lang="en-US" sz="1200" b="1" dirty="0" err="1" smtClean="0">
                <a:solidFill>
                  <a:srgbClr val="C00000"/>
                </a:solidFill>
              </a:rPr>
              <a:t>ServiceProvider</a:t>
            </a:r>
            <a:r>
              <a:rPr lang="en-US" sz="1200" b="1" dirty="0" smtClean="0">
                <a:solidFill>
                  <a:srgbClr val="C00000"/>
                </a:solidFill>
              </a:rPr>
              <a:t>&gt;</a:t>
            </a:r>
            <a:r>
              <a:rPr lang="en-US" sz="1200" b="1" dirty="0" smtClean="0">
                <a:solidFill>
                  <a:schemeClr val="bg1">
                    <a:lumMod val="50000"/>
                  </a:schemeClr>
                </a:solidFill>
              </a:rPr>
              <a:t>SLB</a:t>
            </a:r>
            <a:r>
              <a:rPr lang="en-US" sz="1200" b="1" dirty="0" smtClean="0">
                <a:solidFill>
                  <a:srgbClr val="C00000"/>
                </a:solidFill>
              </a:rPr>
              <a:t>&lt;/</a:t>
            </a:r>
            <a:r>
              <a:rPr lang="en-US" sz="1200" b="1" dirty="0" err="1">
                <a:solidFill>
                  <a:srgbClr val="C00000"/>
                </a:solidFill>
              </a:rPr>
              <a:t>ServiceProvider</a:t>
            </a:r>
            <a:r>
              <a:rPr lang="en-US" sz="1200" b="1" dirty="0" smtClean="0">
                <a:solidFill>
                  <a:srgbClr val="C00000"/>
                </a:solidFill>
              </a:rPr>
              <a:t>&gt;</a:t>
            </a:r>
            <a:r>
              <a:rPr lang="en-US" sz="1200" b="1" dirty="0">
                <a:solidFill>
                  <a:srgbClr val="C00000"/>
                </a:solidFill>
              </a:rPr>
              <a:t/>
            </a:r>
            <a:br>
              <a:rPr lang="en-US" sz="1200" b="1" dirty="0">
                <a:solidFill>
                  <a:srgbClr val="C00000"/>
                </a:solidFill>
              </a:rPr>
            </a:br>
            <a:r>
              <a:rPr lang="en-US" sz="1200" dirty="0" smtClean="0"/>
              <a:t/>
            </a:r>
            <a:br>
              <a:rPr lang="en-US" sz="1200" dirty="0" smtClean="0"/>
            </a:br>
            <a:r>
              <a:rPr lang="en-US" sz="1200" dirty="0" smtClean="0"/>
              <a:t>Service provider can be or </a:t>
            </a:r>
            <a:r>
              <a:rPr lang="en-US" sz="1200" b="1" dirty="0" smtClean="0">
                <a:solidFill>
                  <a:schemeClr val="bg1">
                    <a:lumMod val="50000"/>
                  </a:schemeClr>
                </a:solidFill>
              </a:rPr>
              <a:t>SLB </a:t>
            </a:r>
            <a:r>
              <a:rPr lang="en-US" sz="1200" dirty="0" smtClean="0"/>
              <a:t>or</a:t>
            </a:r>
            <a:r>
              <a:rPr lang="en-US" sz="1200" b="1" dirty="0">
                <a:solidFill>
                  <a:schemeClr val="bg1">
                    <a:lumMod val="50000"/>
                  </a:schemeClr>
                </a:solidFill>
              </a:rPr>
              <a:t> </a:t>
            </a:r>
            <a:r>
              <a:rPr lang="en-US" sz="1200" b="1" dirty="0" smtClean="0">
                <a:solidFill>
                  <a:schemeClr val="bg1">
                    <a:lumMod val="50000"/>
                  </a:schemeClr>
                </a:solidFill>
              </a:rPr>
              <a:t>HAL</a:t>
            </a:r>
            <a:r>
              <a:rPr lang="en-US" sz="1200" dirty="0" smtClean="0">
                <a:solidFill>
                  <a:schemeClr val="tx1"/>
                </a:solidFill>
              </a:rPr>
              <a:t>. Accuracy/Pricing differs between providers</a:t>
            </a:r>
            <a:r>
              <a:rPr lang="en-US" sz="1200" dirty="0">
                <a:solidFill>
                  <a:schemeClr val="tx1"/>
                </a:solidFill>
              </a:rPr>
              <a:t>. . Costs are provided in Economics section.</a:t>
            </a:r>
            <a:br>
              <a:rPr lang="en-US" sz="1200" dirty="0">
                <a:solidFill>
                  <a:schemeClr val="tx1"/>
                </a:solidFill>
              </a:rPr>
            </a:br>
            <a:r>
              <a:rPr lang="en-US" sz="1200" dirty="0" smtClean="0">
                <a:solidFill>
                  <a:schemeClr val="tx1"/>
                </a:solidFill>
              </a:rPr>
              <a:t/>
            </a:r>
            <a:br>
              <a:rPr lang="en-US" sz="1200" dirty="0" smtClean="0">
                <a:solidFill>
                  <a:schemeClr val="tx1"/>
                </a:solidFill>
              </a:rPr>
            </a:br>
            <a:r>
              <a:rPr lang="en-US" sz="1200" dirty="0" smtClean="0"/>
              <a:t>The </a:t>
            </a:r>
            <a:r>
              <a:rPr lang="en-US" sz="1200" dirty="0"/>
              <a:t>server will respond in next post the success of this request. </a:t>
            </a:r>
            <a:r>
              <a:rPr lang="en-US" sz="1200" dirty="0" smtClean="0"/>
              <a:t>An exploration may </a:t>
            </a:r>
            <a:r>
              <a:rPr lang="en-US" sz="1200" dirty="0"/>
              <a:t>fail for the following reasons:</a:t>
            </a:r>
            <a:br>
              <a:rPr lang="en-US" sz="1200" dirty="0"/>
            </a:br>
            <a:r>
              <a:rPr lang="en-US" sz="1200" dirty="0"/>
              <a:t>Out of bound (coordinates not in map area)</a:t>
            </a:r>
            <a:br>
              <a:rPr lang="en-US" sz="1200" dirty="0"/>
            </a:br>
            <a:r>
              <a:rPr lang="en-US" sz="1200" dirty="0"/>
              <a:t>Not available </a:t>
            </a:r>
            <a:r>
              <a:rPr lang="en-US" sz="1200" dirty="0" smtClean="0"/>
              <a:t>(does not own that block)</a:t>
            </a:r>
            <a:br>
              <a:rPr lang="en-US" sz="1200" dirty="0" smtClean="0"/>
            </a:br>
            <a:r>
              <a:rPr lang="en-US" sz="1200" dirty="0"/>
              <a:t>Insufficient funds (can not proceed to </a:t>
            </a:r>
            <a:r>
              <a:rPr lang="en-US" sz="1200" dirty="0" smtClean="0"/>
              <a:t>purchase)</a:t>
            </a:r>
            <a:br>
              <a:rPr lang="en-US" sz="1200" dirty="0" smtClean="0"/>
            </a:br>
            <a:r>
              <a:rPr lang="en-US" sz="1200" dirty="0" smtClean="0"/>
              <a:t>Unknown provider</a:t>
            </a:r>
            <a:r>
              <a:rPr lang="en-US" sz="1200" dirty="0"/>
              <a:t/>
            </a:r>
            <a:br>
              <a:rPr lang="en-US" sz="1200" dirty="0"/>
            </a:br>
            <a:endParaRPr lang="en-US" sz="1200" dirty="0" smtClean="0"/>
          </a:p>
          <a:p>
            <a:pPr lvl="1"/>
            <a:r>
              <a:rPr lang="en-US" sz="1200" dirty="0"/>
              <a:t>POST will provide in the next turn:</a:t>
            </a:r>
            <a:br>
              <a:rPr lang="en-US" sz="1200" dirty="0"/>
            </a:br>
            <a:r>
              <a:rPr lang="en-US" sz="1200" b="1" dirty="0" err="1" smtClean="0">
                <a:solidFill>
                  <a:srgbClr val="C00000"/>
                </a:solidFill>
              </a:rPr>
              <a:t>lastoperation</a:t>
            </a:r>
            <a:r>
              <a:rPr lang="en-US" sz="1200" b="1" dirty="0" smtClean="0">
                <a:solidFill>
                  <a:srgbClr val="C00000"/>
                </a:solidFill>
              </a:rPr>
              <a:t>=Explore</a:t>
            </a:r>
            <a:r>
              <a:rPr lang="en-US" sz="1200" dirty="0"/>
              <a:t/>
            </a:r>
            <a:br>
              <a:rPr lang="en-US" sz="1200" dirty="0"/>
            </a:br>
            <a:r>
              <a:rPr lang="en-US" sz="1200" b="1" dirty="0" err="1">
                <a:solidFill>
                  <a:srgbClr val="C00000"/>
                </a:solidFill>
              </a:rPr>
              <a:t>lastoperationstatus</a:t>
            </a:r>
            <a:r>
              <a:rPr lang="en-US" sz="1200" b="1" dirty="0">
                <a:solidFill>
                  <a:srgbClr val="C00000"/>
                </a:solidFill>
              </a:rPr>
              <a:t>=True</a:t>
            </a:r>
            <a:r>
              <a:rPr lang="en-US" sz="1200" dirty="0"/>
              <a:t> or </a:t>
            </a:r>
            <a:r>
              <a:rPr lang="en-US" sz="1200" b="1" dirty="0">
                <a:solidFill>
                  <a:srgbClr val="C00000"/>
                </a:solidFill>
              </a:rPr>
              <a:t>False</a:t>
            </a:r>
            <a:r>
              <a:rPr lang="en-US" sz="1200" dirty="0"/>
              <a:t>	in case of success or failure (see above)</a:t>
            </a:r>
            <a:br>
              <a:rPr lang="en-US" sz="1200" dirty="0"/>
            </a:br>
            <a:r>
              <a:rPr lang="en-US" sz="1200" b="1" dirty="0" err="1" smtClean="0">
                <a:solidFill>
                  <a:srgbClr val="C00000"/>
                </a:solidFill>
              </a:rPr>
              <a:t>lastoperationvalue</a:t>
            </a:r>
            <a:r>
              <a:rPr lang="en-US" sz="1200" b="1" dirty="0" smtClean="0">
                <a:solidFill>
                  <a:srgbClr val="C00000"/>
                </a:solidFill>
              </a:rPr>
              <a:t>=</a:t>
            </a:r>
            <a:r>
              <a:rPr lang="en-US" sz="1200" b="1" dirty="0">
                <a:solidFill>
                  <a:srgbClr val="0070C0"/>
                </a:solidFill>
              </a:rPr>
              <a:t>123</a:t>
            </a:r>
            <a:r>
              <a:rPr lang="en-US" sz="1200" dirty="0" smtClean="0">
                <a:solidFill>
                  <a:srgbClr val="C00000"/>
                </a:solidFill>
              </a:rPr>
              <a:t> </a:t>
            </a:r>
            <a:r>
              <a:rPr lang="en-US" sz="1200" dirty="0"/>
              <a:t>		</a:t>
            </a:r>
            <a:r>
              <a:rPr lang="en-US" sz="1200" dirty="0" smtClean="0"/>
              <a:t>The estimated reserve after successful exploration</a:t>
            </a:r>
            <a:r>
              <a:rPr lang="en-US" sz="1200" dirty="0"/>
              <a:t>	</a:t>
            </a:r>
            <a:r>
              <a:rPr lang="en-US" sz="1200" dirty="0" smtClean="0"/>
              <a:t/>
            </a:r>
            <a:br>
              <a:rPr lang="en-US" sz="1200" dirty="0" smtClean="0"/>
            </a:br>
            <a:r>
              <a:rPr lang="en-US" sz="1200" dirty="0" smtClean="0"/>
              <a:t>						(if status is false, this is undefined)</a:t>
            </a:r>
            <a:endParaRPr lang="en-US" sz="1200" b="1"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05954" y="105476"/>
            <a:ext cx="3792961" cy="1387216"/>
          </a:xfrm>
          <a:prstGeom prst="rect">
            <a:avLst/>
          </a:prstGeom>
        </p:spPr>
      </p:pic>
      <p:sp>
        <p:nvSpPr>
          <p:cNvPr id="7" name="Right Arrow 6"/>
          <p:cNvSpPr/>
          <p:nvPr/>
        </p:nvSpPr>
        <p:spPr>
          <a:xfrm flipH="1">
            <a:off x="8099718" y="634856"/>
            <a:ext cx="1074057"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4821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Drill</a:t>
            </a:r>
            <a:endParaRPr lang="en-US" dirty="0"/>
          </a:p>
        </p:txBody>
      </p:sp>
      <p:sp>
        <p:nvSpPr>
          <p:cNvPr id="3" name="Content Placeholder 2"/>
          <p:cNvSpPr>
            <a:spLocks noGrp="1"/>
          </p:cNvSpPr>
          <p:nvPr>
            <p:ph idx="1"/>
          </p:nvPr>
        </p:nvSpPr>
        <p:spPr>
          <a:xfrm>
            <a:off x="677334" y="1318161"/>
            <a:ext cx="8596668" cy="4723201"/>
          </a:xfrm>
        </p:spPr>
        <p:txBody>
          <a:bodyPr>
            <a:normAutofit fontScale="77500" lnSpcReduction="20000"/>
          </a:bodyPr>
          <a:lstStyle/>
          <a:p>
            <a:r>
              <a:rPr lang="en-US" dirty="0" smtClean="0"/>
              <a:t>Response are provided by node to the game server as HTML page</a:t>
            </a:r>
            <a:br>
              <a:rPr lang="en-US" dirty="0" smtClean="0"/>
            </a:br>
            <a:r>
              <a:rPr lang="en-US" dirty="0" smtClean="0"/>
              <a:t>The page can contain actions requested to the game server: 				</a:t>
            </a:r>
            <a:endParaRPr lang="en-US" dirty="0"/>
          </a:p>
          <a:p>
            <a:endParaRPr lang="en-US" dirty="0" smtClean="0">
              <a:solidFill>
                <a:schemeClr val="tx1"/>
              </a:solidFill>
            </a:endParaRPr>
          </a:p>
          <a:p>
            <a:pPr lvl="1"/>
            <a:r>
              <a:rPr lang="en-US" dirty="0" smtClean="0"/>
              <a:t>Drilling of a block</a:t>
            </a:r>
            <a:br>
              <a:rPr lang="en-US" dirty="0" smtClean="0"/>
            </a:br>
            <a:r>
              <a:rPr lang="en-US" dirty="0"/>
              <a:t>Once successfully purchased, a block can be </a:t>
            </a:r>
            <a:r>
              <a:rPr lang="en-US" dirty="0" smtClean="0"/>
              <a:t>drilled.</a:t>
            </a:r>
            <a:r>
              <a:rPr lang="en-US" dirty="0"/>
              <a:t/>
            </a:r>
            <a:br>
              <a:rPr lang="en-US" dirty="0"/>
            </a:br>
            <a:r>
              <a:rPr lang="en-US" b="1" dirty="0" smtClean="0">
                <a:solidFill>
                  <a:srgbClr val="C00000"/>
                </a:solidFill>
              </a:rPr>
              <a:t>&lt;Execute&gt;Drill&lt;/Execute</a:t>
            </a:r>
            <a:r>
              <a:rPr lang="en-US" b="1" dirty="0">
                <a:solidFill>
                  <a:srgbClr val="C00000"/>
                </a:solidFill>
              </a:rPr>
              <a:t>&gt;</a:t>
            </a:r>
            <a:br>
              <a:rPr lang="en-US" b="1" dirty="0">
                <a:solidFill>
                  <a:srgbClr val="C00000"/>
                </a:solidFill>
              </a:rPr>
            </a:br>
            <a:r>
              <a:rPr lang="en-US" b="1" dirty="0" smtClean="0">
                <a:solidFill>
                  <a:srgbClr val="C00000"/>
                </a:solidFill>
              </a:rPr>
              <a:t>&lt;</a:t>
            </a:r>
            <a:r>
              <a:rPr lang="en-US" b="1" dirty="0" err="1" smtClean="0">
                <a:solidFill>
                  <a:srgbClr val="C00000"/>
                </a:solidFill>
              </a:rPr>
              <a:t>DrillAtX</a:t>
            </a:r>
            <a:r>
              <a:rPr lang="en-US" b="1" dirty="0" smtClean="0">
                <a:solidFill>
                  <a:srgbClr val="C00000"/>
                </a:solidFill>
              </a:rPr>
              <a:t>&gt;</a:t>
            </a:r>
            <a:r>
              <a:rPr lang="en-US" b="1" dirty="0" smtClean="0">
                <a:solidFill>
                  <a:srgbClr val="0070C0"/>
                </a:solidFill>
              </a:rPr>
              <a:t>123</a:t>
            </a:r>
            <a:r>
              <a:rPr lang="en-US" b="1" dirty="0" smtClean="0">
                <a:solidFill>
                  <a:srgbClr val="C00000"/>
                </a:solidFill>
              </a:rPr>
              <a:t>&lt;/</a:t>
            </a:r>
            <a:r>
              <a:rPr lang="en-US" b="1" dirty="0" err="1">
                <a:solidFill>
                  <a:srgbClr val="C00000"/>
                </a:solidFill>
              </a:rPr>
              <a:t>Drill</a:t>
            </a:r>
            <a:r>
              <a:rPr lang="en-US" b="1" dirty="0" err="1" smtClean="0">
                <a:solidFill>
                  <a:srgbClr val="C00000"/>
                </a:solidFill>
              </a:rPr>
              <a:t>AtX</a:t>
            </a:r>
            <a:r>
              <a:rPr lang="en-US" b="1" dirty="0">
                <a:solidFill>
                  <a:srgbClr val="C00000"/>
                </a:solidFill>
              </a:rPr>
              <a:t>&gt;</a:t>
            </a:r>
            <a:br>
              <a:rPr lang="en-US" b="1" dirty="0">
                <a:solidFill>
                  <a:srgbClr val="C00000"/>
                </a:solidFill>
              </a:rPr>
            </a:br>
            <a:r>
              <a:rPr lang="en-US" b="1" dirty="0" smtClean="0">
                <a:solidFill>
                  <a:srgbClr val="C00000"/>
                </a:solidFill>
              </a:rPr>
              <a:t>&lt;</a:t>
            </a:r>
            <a:r>
              <a:rPr lang="en-US" b="1" dirty="0" err="1">
                <a:solidFill>
                  <a:srgbClr val="C00000"/>
                </a:solidFill>
              </a:rPr>
              <a:t>Drill</a:t>
            </a:r>
            <a:r>
              <a:rPr lang="en-US" b="1" dirty="0" err="1" smtClean="0">
                <a:solidFill>
                  <a:srgbClr val="C00000"/>
                </a:solidFill>
              </a:rPr>
              <a:t>AtY</a:t>
            </a:r>
            <a:r>
              <a:rPr lang="en-US" b="1" dirty="0" smtClean="0">
                <a:solidFill>
                  <a:srgbClr val="C00000"/>
                </a:solidFill>
              </a:rPr>
              <a:t>&gt;</a:t>
            </a:r>
            <a:r>
              <a:rPr lang="en-US" b="1" dirty="0" smtClean="0">
                <a:solidFill>
                  <a:srgbClr val="0070C0"/>
                </a:solidFill>
              </a:rPr>
              <a:t>456</a:t>
            </a:r>
            <a:r>
              <a:rPr lang="en-US" b="1" dirty="0" smtClean="0">
                <a:solidFill>
                  <a:srgbClr val="C00000"/>
                </a:solidFill>
              </a:rPr>
              <a:t>&lt;/</a:t>
            </a:r>
            <a:r>
              <a:rPr lang="en-US" b="1" dirty="0" err="1">
                <a:solidFill>
                  <a:srgbClr val="C00000"/>
                </a:solidFill>
              </a:rPr>
              <a:t>Drill</a:t>
            </a:r>
            <a:r>
              <a:rPr lang="en-US" b="1" dirty="0" err="1" smtClean="0">
                <a:solidFill>
                  <a:srgbClr val="C00000"/>
                </a:solidFill>
              </a:rPr>
              <a:t>AtY</a:t>
            </a:r>
            <a:r>
              <a:rPr lang="en-US" b="1" dirty="0">
                <a:solidFill>
                  <a:srgbClr val="C00000"/>
                </a:solidFill>
              </a:rPr>
              <a:t>&gt;</a:t>
            </a:r>
            <a:br>
              <a:rPr lang="en-US" b="1" dirty="0">
                <a:solidFill>
                  <a:srgbClr val="C00000"/>
                </a:solidFill>
              </a:rPr>
            </a:br>
            <a:r>
              <a:rPr lang="en-US" b="1" dirty="0">
                <a:solidFill>
                  <a:srgbClr val="C00000"/>
                </a:solidFill>
              </a:rPr>
              <a:t>&lt;</a:t>
            </a:r>
            <a:r>
              <a:rPr lang="en-US" b="1" dirty="0" err="1">
                <a:solidFill>
                  <a:srgbClr val="C00000"/>
                </a:solidFill>
              </a:rPr>
              <a:t>ServiceProvider</a:t>
            </a:r>
            <a:r>
              <a:rPr lang="en-US" b="1" dirty="0">
                <a:solidFill>
                  <a:srgbClr val="C00000"/>
                </a:solidFill>
              </a:rPr>
              <a:t>&gt;</a:t>
            </a:r>
            <a:r>
              <a:rPr lang="en-US" b="1" dirty="0">
                <a:solidFill>
                  <a:schemeClr val="bg1">
                    <a:lumMod val="50000"/>
                  </a:schemeClr>
                </a:solidFill>
              </a:rPr>
              <a:t>SLB</a:t>
            </a:r>
            <a:r>
              <a:rPr lang="en-US" b="1" dirty="0">
                <a:solidFill>
                  <a:srgbClr val="C00000"/>
                </a:solidFill>
              </a:rPr>
              <a:t>&lt;/</a:t>
            </a:r>
            <a:r>
              <a:rPr lang="en-US" b="1" dirty="0" err="1">
                <a:solidFill>
                  <a:srgbClr val="C00000"/>
                </a:solidFill>
              </a:rPr>
              <a:t>ServiceProvider</a:t>
            </a:r>
            <a:r>
              <a:rPr lang="en-US" b="1" dirty="0">
                <a:solidFill>
                  <a:srgbClr val="C00000"/>
                </a:solidFill>
              </a:rPr>
              <a:t>&gt;</a:t>
            </a:r>
            <a:br>
              <a:rPr lang="en-US" b="1" dirty="0">
                <a:solidFill>
                  <a:srgbClr val="C00000"/>
                </a:solidFill>
              </a:rPr>
            </a:br>
            <a:r>
              <a:rPr lang="en-US" dirty="0"/>
              <a:t/>
            </a:r>
            <a:br>
              <a:rPr lang="en-US" dirty="0"/>
            </a:br>
            <a:r>
              <a:rPr lang="en-US" dirty="0"/>
              <a:t>Service provider can be or </a:t>
            </a:r>
            <a:r>
              <a:rPr lang="en-US" b="1" dirty="0">
                <a:solidFill>
                  <a:schemeClr val="bg1">
                    <a:lumMod val="50000"/>
                  </a:schemeClr>
                </a:solidFill>
              </a:rPr>
              <a:t>SLB </a:t>
            </a:r>
            <a:r>
              <a:rPr lang="en-US" dirty="0"/>
              <a:t>or</a:t>
            </a:r>
            <a:r>
              <a:rPr lang="en-US" b="1" dirty="0">
                <a:solidFill>
                  <a:schemeClr val="bg1">
                    <a:lumMod val="50000"/>
                  </a:schemeClr>
                </a:solidFill>
              </a:rPr>
              <a:t> HAL</a:t>
            </a:r>
            <a:r>
              <a:rPr lang="en-US" dirty="0">
                <a:solidFill>
                  <a:schemeClr val="tx1"/>
                </a:solidFill>
              </a:rPr>
              <a:t>. Accuracy/Pricing differs between providers. </a:t>
            </a:r>
            <a:r>
              <a:rPr lang="en-US" dirty="0" smtClean="0">
                <a:solidFill>
                  <a:schemeClr val="tx1"/>
                </a:solidFill>
              </a:rPr>
              <a:t>Costs </a:t>
            </a:r>
            <a:r>
              <a:rPr lang="en-US" dirty="0">
                <a:solidFill>
                  <a:schemeClr val="tx1"/>
                </a:solidFill>
              </a:rPr>
              <a:t>are provided in Economics section.</a:t>
            </a:r>
            <a:br>
              <a:rPr lang="en-US" dirty="0">
                <a:solidFill>
                  <a:schemeClr val="tx1"/>
                </a:solidFill>
              </a:rPr>
            </a:br>
            <a:r>
              <a:rPr lang="en-US" dirty="0">
                <a:solidFill>
                  <a:schemeClr val="tx1"/>
                </a:solidFill>
              </a:rPr>
              <a:t/>
            </a:r>
            <a:br>
              <a:rPr lang="en-US" dirty="0">
                <a:solidFill>
                  <a:schemeClr val="tx1"/>
                </a:solidFill>
              </a:rPr>
            </a:br>
            <a:r>
              <a:rPr lang="en-US" dirty="0"/>
              <a:t>The server will respond in next post the success of this request. </a:t>
            </a:r>
            <a:r>
              <a:rPr lang="en-US" dirty="0" smtClean="0"/>
              <a:t>A drilling may </a:t>
            </a:r>
            <a:r>
              <a:rPr lang="en-US" dirty="0"/>
              <a:t>fail for the following reasons:</a:t>
            </a:r>
            <a:br>
              <a:rPr lang="en-US" dirty="0"/>
            </a:br>
            <a:r>
              <a:rPr lang="en-US" dirty="0"/>
              <a:t>Out of bound (coordinates not in map area)</a:t>
            </a:r>
            <a:br>
              <a:rPr lang="en-US" dirty="0"/>
            </a:br>
            <a:r>
              <a:rPr lang="en-US" dirty="0"/>
              <a:t>Not available (does not own that block)</a:t>
            </a:r>
            <a:br>
              <a:rPr lang="en-US" dirty="0"/>
            </a:br>
            <a:r>
              <a:rPr lang="en-US" dirty="0"/>
              <a:t>Insufficient funds (can not proceed to purchase)</a:t>
            </a:r>
            <a:br>
              <a:rPr lang="en-US" dirty="0"/>
            </a:br>
            <a:r>
              <a:rPr lang="en-US" dirty="0"/>
              <a:t>Unknown provider</a:t>
            </a:r>
            <a:br>
              <a:rPr lang="en-US" dirty="0"/>
            </a:br>
            <a:endParaRPr lang="en-US" dirty="0"/>
          </a:p>
          <a:p>
            <a:pPr lvl="1"/>
            <a:r>
              <a:rPr lang="en-US" dirty="0"/>
              <a:t>POST will provide in the next turn:</a:t>
            </a:r>
            <a:br>
              <a:rPr lang="en-US" dirty="0"/>
            </a:br>
            <a:r>
              <a:rPr lang="en-US" b="1" dirty="0" err="1" smtClean="0">
                <a:solidFill>
                  <a:srgbClr val="C00000"/>
                </a:solidFill>
              </a:rPr>
              <a:t>lastoperation</a:t>
            </a:r>
            <a:r>
              <a:rPr lang="en-US" b="1" dirty="0" smtClean="0">
                <a:solidFill>
                  <a:srgbClr val="C00000"/>
                </a:solidFill>
              </a:rPr>
              <a:t>=Drill</a:t>
            </a:r>
            <a:r>
              <a:rPr lang="en-US" dirty="0"/>
              <a:t/>
            </a:r>
            <a:br>
              <a:rPr lang="en-US" dirty="0"/>
            </a:br>
            <a:r>
              <a:rPr lang="en-US" b="1" dirty="0" err="1">
                <a:solidFill>
                  <a:srgbClr val="C00000"/>
                </a:solidFill>
              </a:rPr>
              <a:t>lastoperationstatus</a:t>
            </a:r>
            <a:r>
              <a:rPr lang="en-US" b="1" dirty="0">
                <a:solidFill>
                  <a:srgbClr val="C00000"/>
                </a:solidFill>
              </a:rPr>
              <a:t>=True</a:t>
            </a:r>
            <a:r>
              <a:rPr lang="en-US" dirty="0"/>
              <a:t> or </a:t>
            </a:r>
            <a:r>
              <a:rPr lang="en-US" b="1" dirty="0">
                <a:solidFill>
                  <a:srgbClr val="C00000"/>
                </a:solidFill>
              </a:rPr>
              <a:t>False</a:t>
            </a:r>
            <a:r>
              <a:rPr lang="en-US" dirty="0"/>
              <a:t>	in case of success or failure (see above)</a:t>
            </a:r>
            <a:br>
              <a:rPr lang="en-US" dirty="0"/>
            </a:br>
            <a:r>
              <a:rPr lang="en-US" b="1" dirty="0" err="1">
                <a:solidFill>
                  <a:srgbClr val="C00000"/>
                </a:solidFill>
              </a:rPr>
              <a:t>lastoperationvalue</a:t>
            </a:r>
            <a:r>
              <a:rPr lang="en-US" b="1" dirty="0">
                <a:solidFill>
                  <a:srgbClr val="C00000"/>
                </a:solidFill>
              </a:rPr>
              <a:t>=</a:t>
            </a:r>
            <a:r>
              <a:rPr lang="en-US" b="1" dirty="0">
                <a:solidFill>
                  <a:srgbClr val="0070C0"/>
                </a:solidFill>
              </a:rPr>
              <a:t>123</a:t>
            </a:r>
            <a:r>
              <a:rPr lang="en-US" dirty="0">
                <a:solidFill>
                  <a:srgbClr val="C00000"/>
                </a:solidFill>
              </a:rPr>
              <a:t> </a:t>
            </a:r>
            <a:r>
              <a:rPr lang="en-US" dirty="0"/>
              <a:t>		The </a:t>
            </a:r>
            <a:r>
              <a:rPr lang="en-US" dirty="0" smtClean="0"/>
              <a:t>updated estimated </a:t>
            </a:r>
            <a:r>
              <a:rPr lang="en-US" dirty="0"/>
              <a:t>reserve after successful exploration	</a:t>
            </a:r>
            <a:r>
              <a:rPr lang="en-US" dirty="0" smtClean="0"/>
              <a:t>(LWD/MWD)</a:t>
            </a:r>
            <a:r>
              <a:rPr lang="en-US" dirty="0"/>
              <a:t/>
            </a:r>
            <a:br>
              <a:rPr lang="en-US" dirty="0"/>
            </a:br>
            <a:r>
              <a:rPr lang="en-US" dirty="0"/>
              <a:t>						</a:t>
            </a:r>
            <a:r>
              <a:rPr lang="en-US" dirty="0" smtClean="0"/>
              <a:t> (</a:t>
            </a:r>
            <a:r>
              <a:rPr lang="en-US" dirty="0"/>
              <a:t>if status is false, this is undefined</a:t>
            </a:r>
            <a:r>
              <a:rPr lang="en-US" dirty="0" smtClean="0"/>
              <a:t>)</a:t>
            </a:r>
            <a:endParaRPr lang="en-US" b="1" dirty="0" smtClean="0"/>
          </a:p>
          <a:p>
            <a:pPr indent="-285750"/>
            <a:r>
              <a:rPr lang="en-US" dirty="0" smtClean="0"/>
              <a:t>Once drilled, the reservoir will start producing; the production reported by the game server.</a:t>
            </a:r>
          </a:p>
          <a:p>
            <a:pPr marL="57150" indent="0">
              <a:buNone/>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07570" y="105476"/>
            <a:ext cx="3792961" cy="1387216"/>
          </a:xfrm>
          <a:prstGeom prst="rect">
            <a:avLst/>
          </a:prstGeom>
        </p:spPr>
      </p:pic>
      <p:sp>
        <p:nvSpPr>
          <p:cNvPr id="7" name="Right Arrow 6"/>
          <p:cNvSpPr/>
          <p:nvPr/>
        </p:nvSpPr>
        <p:spPr>
          <a:xfrm flipH="1">
            <a:off x="7801334" y="634856"/>
            <a:ext cx="1074057"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99474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Stimulate</a:t>
            </a:r>
            <a:endParaRPr lang="en-US" dirty="0"/>
          </a:p>
        </p:txBody>
      </p:sp>
      <p:sp>
        <p:nvSpPr>
          <p:cNvPr id="3" name="Content Placeholder 2"/>
          <p:cNvSpPr>
            <a:spLocks noGrp="1"/>
          </p:cNvSpPr>
          <p:nvPr>
            <p:ph idx="1"/>
          </p:nvPr>
        </p:nvSpPr>
        <p:spPr>
          <a:xfrm>
            <a:off x="677334" y="1318161"/>
            <a:ext cx="8596668" cy="4723201"/>
          </a:xfrm>
        </p:spPr>
        <p:txBody>
          <a:bodyPr>
            <a:normAutofit fontScale="77500" lnSpcReduction="20000"/>
          </a:bodyPr>
          <a:lstStyle/>
          <a:p>
            <a:r>
              <a:rPr lang="en-US" dirty="0" smtClean="0"/>
              <a:t>Response are provided by node to the game server as HTML page</a:t>
            </a:r>
            <a:br>
              <a:rPr lang="en-US" dirty="0" smtClean="0"/>
            </a:br>
            <a:r>
              <a:rPr lang="en-US" dirty="0" smtClean="0"/>
              <a:t>The page can contain actions requested to the game server: 				</a:t>
            </a:r>
            <a:endParaRPr lang="en-US" dirty="0"/>
          </a:p>
          <a:p>
            <a:endParaRPr lang="en-US" dirty="0" smtClean="0">
              <a:solidFill>
                <a:schemeClr val="tx1"/>
              </a:solidFill>
            </a:endParaRPr>
          </a:p>
          <a:p>
            <a:pPr lvl="1"/>
            <a:r>
              <a:rPr lang="en-US" dirty="0" smtClean="0"/>
              <a:t>Stimulate of a block</a:t>
            </a:r>
            <a:br>
              <a:rPr lang="en-US" dirty="0" smtClean="0"/>
            </a:br>
            <a:r>
              <a:rPr lang="en-US" dirty="0"/>
              <a:t>Once successfully </a:t>
            </a:r>
            <a:r>
              <a:rPr lang="en-US" dirty="0" smtClean="0"/>
              <a:t>purchased and drilled, </a:t>
            </a:r>
            <a:r>
              <a:rPr lang="en-US" dirty="0"/>
              <a:t>a block can be </a:t>
            </a:r>
            <a:r>
              <a:rPr lang="en-US" dirty="0" smtClean="0"/>
              <a:t>stimulated to increase productivity (at any time).</a:t>
            </a:r>
            <a:r>
              <a:rPr lang="en-US" dirty="0"/>
              <a:t/>
            </a:r>
            <a:br>
              <a:rPr lang="en-US" dirty="0"/>
            </a:br>
            <a:r>
              <a:rPr lang="en-US" b="1" dirty="0" smtClean="0">
                <a:solidFill>
                  <a:srgbClr val="C00000"/>
                </a:solidFill>
              </a:rPr>
              <a:t>&lt;Execute&gt;Stimulate&lt;/Execute</a:t>
            </a:r>
            <a:r>
              <a:rPr lang="en-US" b="1" dirty="0">
                <a:solidFill>
                  <a:srgbClr val="C00000"/>
                </a:solidFill>
              </a:rPr>
              <a:t>&gt;</a:t>
            </a:r>
            <a:br>
              <a:rPr lang="en-US" b="1" dirty="0">
                <a:solidFill>
                  <a:srgbClr val="C00000"/>
                </a:solidFill>
              </a:rPr>
            </a:br>
            <a:r>
              <a:rPr lang="en-US" b="1" dirty="0">
                <a:solidFill>
                  <a:srgbClr val="C00000"/>
                </a:solidFill>
              </a:rPr>
              <a:t>&lt;</a:t>
            </a:r>
            <a:r>
              <a:rPr lang="en-US" b="1" dirty="0" err="1">
                <a:solidFill>
                  <a:srgbClr val="C00000"/>
                </a:solidFill>
              </a:rPr>
              <a:t>StimulateAtX</a:t>
            </a:r>
            <a:r>
              <a:rPr lang="en-US" b="1" dirty="0">
                <a:solidFill>
                  <a:srgbClr val="C00000"/>
                </a:solidFill>
              </a:rPr>
              <a:t>&gt;</a:t>
            </a:r>
            <a:r>
              <a:rPr lang="en-US" b="1" dirty="0" smtClean="0">
                <a:solidFill>
                  <a:srgbClr val="0070C0"/>
                </a:solidFill>
              </a:rPr>
              <a:t>123</a:t>
            </a:r>
            <a:r>
              <a:rPr lang="en-US" b="1" dirty="0">
                <a:solidFill>
                  <a:srgbClr val="C00000"/>
                </a:solidFill>
              </a:rPr>
              <a:t>&lt;/</a:t>
            </a:r>
            <a:r>
              <a:rPr lang="en-US" b="1" dirty="0" err="1">
                <a:solidFill>
                  <a:srgbClr val="C00000"/>
                </a:solidFill>
              </a:rPr>
              <a:t>StimulateAtX</a:t>
            </a:r>
            <a:r>
              <a:rPr lang="en-US" b="1" dirty="0">
                <a:solidFill>
                  <a:srgbClr val="C00000"/>
                </a:solidFill>
              </a:rPr>
              <a:t>&gt;</a:t>
            </a:r>
            <a:br>
              <a:rPr lang="en-US" b="1" dirty="0">
                <a:solidFill>
                  <a:srgbClr val="C00000"/>
                </a:solidFill>
              </a:rPr>
            </a:br>
            <a:r>
              <a:rPr lang="en-US" b="1" dirty="0">
                <a:solidFill>
                  <a:srgbClr val="C00000"/>
                </a:solidFill>
              </a:rPr>
              <a:t>&lt;</a:t>
            </a:r>
            <a:r>
              <a:rPr lang="en-US" b="1" dirty="0" err="1">
                <a:solidFill>
                  <a:srgbClr val="C00000"/>
                </a:solidFill>
              </a:rPr>
              <a:t>StimulateAtY</a:t>
            </a:r>
            <a:r>
              <a:rPr lang="en-US" b="1" dirty="0">
                <a:solidFill>
                  <a:srgbClr val="C00000"/>
                </a:solidFill>
              </a:rPr>
              <a:t>&gt;</a:t>
            </a:r>
            <a:r>
              <a:rPr lang="en-US" b="1" dirty="0" smtClean="0">
                <a:solidFill>
                  <a:srgbClr val="0070C0"/>
                </a:solidFill>
              </a:rPr>
              <a:t>456</a:t>
            </a:r>
            <a:r>
              <a:rPr lang="en-US" b="1" dirty="0">
                <a:solidFill>
                  <a:srgbClr val="C00000"/>
                </a:solidFill>
              </a:rPr>
              <a:t>&lt;/</a:t>
            </a:r>
            <a:r>
              <a:rPr lang="en-US" b="1" dirty="0" err="1">
                <a:solidFill>
                  <a:srgbClr val="C00000"/>
                </a:solidFill>
              </a:rPr>
              <a:t>StimulateAtY</a:t>
            </a:r>
            <a:r>
              <a:rPr lang="en-US" b="1" dirty="0">
                <a:solidFill>
                  <a:srgbClr val="C00000"/>
                </a:solidFill>
              </a:rPr>
              <a:t>&gt;</a:t>
            </a:r>
            <a:br>
              <a:rPr lang="en-US" b="1" dirty="0">
                <a:solidFill>
                  <a:srgbClr val="C00000"/>
                </a:solidFill>
              </a:rPr>
            </a:br>
            <a:r>
              <a:rPr lang="en-US" b="1" dirty="0">
                <a:solidFill>
                  <a:srgbClr val="C00000"/>
                </a:solidFill>
              </a:rPr>
              <a:t>&lt;</a:t>
            </a:r>
            <a:r>
              <a:rPr lang="en-US" b="1" dirty="0" err="1">
                <a:solidFill>
                  <a:srgbClr val="C00000"/>
                </a:solidFill>
              </a:rPr>
              <a:t>ServiceProvider</a:t>
            </a:r>
            <a:r>
              <a:rPr lang="en-US" b="1" dirty="0">
                <a:solidFill>
                  <a:srgbClr val="C00000"/>
                </a:solidFill>
              </a:rPr>
              <a:t>&gt;</a:t>
            </a:r>
            <a:r>
              <a:rPr lang="en-US" b="1" dirty="0">
                <a:solidFill>
                  <a:schemeClr val="bg1">
                    <a:lumMod val="50000"/>
                  </a:schemeClr>
                </a:solidFill>
              </a:rPr>
              <a:t>SLB</a:t>
            </a:r>
            <a:r>
              <a:rPr lang="en-US" b="1" dirty="0">
                <a:solidFill>
                  <a:srgbClr val="C00000"/>
                </a:solidFill>
              </a:rPr>
              <a:t>&lt;/</a:t>
            </a:r>
            <a:r>
              <a:rPr lang="en-US" b="1" dirty="0" err="1">
                <a:solidFill>
                  <a:srgbClr val="C00000"/>
                </a:solidFill>
              </a:rPr>
              <a:t>ServiceProvider</a:t>
            </a:r>
            <a:r>
              <a:rPr lang="en-US" b="1" dirty="0">
                <a:solidFill>
                  <a:srgbClr val="C00000"/>
                </a:solidFill>
              </a:rPr>
              <a:t>&gt;</a:t>
            </a:r>
            <a:br>
              <a:rPr lang="en-US" b="1" dirty="0">
                <a:solidFill>
                  <a:srgbClr val="C00000"/>
                </a:solidFill>
              </a:rPr>
            </a:br>
            <a:r>
              <a:rPr lang="en-US" dirty="0"/>
              <a:t/>
            </a:r>
            <a:br>
              <a:rPr lang="en-US" dirty="0"/>
            </a:br>
            <a:r>
              <a:rPr lang="en-US" dirty="0"/>
              <a:t>Service provider can be or </a:t>
            </a:r>
            <a:r>
              <a:rPr lang="en-US" b="1" dirty="0">
                <a:solidFill>
                  <a:schemeClr val="bg1">
                    <a:lumMod val="50000"/>
                  </a:schemeClr>
                </a:solidFill>
              </a:rPr>
              <a:t>SLB </a:t>
            </a:r>
            <a:r>
              <a:rPr lang="en-US" dirty="0"/>
              <a:t>or</a:t>
            </a:r>
            <a:r>
              <a:rPr lang="en-US" b="1" dirty="0">
                <a:solidFill>
                  <a:schemeClr val="bg1">
                    <a:lumMod val="50000"/>
                  </a:schemeClr>
                </a:solidFill>
              </a:rPr>
              <a:t> HAL</a:t>
            </a:r>
            <a:r>
              <a:rPr lang="en-US" dirty="0">
                <a:solidFill>
                  <a:schemeClr val="tx1"/>
                </a:solidFill>
              </a:rPr>
              <a:t>. </a:t>
            </a:r>
            <a:r>
              <a:rPr lang="en-US" dirty="0" smtClean="0">
                <a:solidFill>
                  <a:schemeClr val="tx1"/>
                </a:solidFill>
              </a:rPr>
              <a:t>Recovery Performance/Pricing </a:t>
            </a:r>
            <a:r>
              <a:rPr lang="en-US" dirty="0">
                <a:solidFill>
                  <a:schemeClr val="tx1"/>
                </a:solidFill>
              </a:rPr>
              <a:t>differs between providers.</a:t>
            </a:r>
            <a:br>
              <a:rPr lang="en-US" dirty="0">
                <a:solidFill>
                  <a:schemeClr val="tx1"/>
                </a:solidFill>
              </a:rPr>
            </a:br>
            <a:r>
              <a:rPr lang="en-US" dirty="0">
                <a:solidFill>
                  <a:schemeClr val="tx1"/>
                </a:solidFill>
              </a:rPr>
              <a:t/>
            </a:r>
            <a:br>
              <a:rPr lang="en-US" dirty="0">
                <a:solidFill>
                  <a:schemeClr val="tx1"/>
                </a:solidFill>
              </a:rPr>
            </a:br>
            <a:r>
              <a:rPr lang="en-US" dirty="0"/>
              <a:t>The server will respond in next post the success of this request. </a:t>
            </a:r>
            <a:r>
              <a:rPr lang="en-US" dirty="0" smtClean="0"/>
              <a:t>A stimulation may </a:t>
            </a:r>
            <a:r>
              <a:rPr lang="en-US" dirty="0"/>
              <a:t>fail for the following reasons:</a:t>
            </a:r>
            <a:br>
              <a:rPr lang="en-US" dirty="0"/>
            </a:br>
            <a:r>
              <a:rPr lang="en-US" dirty="0"/>
              <a:t>Out of bound (coordinates not in map area)</a:t>
            </a:r>
            <a:br>
              <a:rPr lang="en-US" dirty="0"/>
            </a:br>
            <a:r>
              <a:rPr lang="en-US" dirty="0"/>
              <a:t>Not available (does not own that block)</a:t>
            </a:r>
            <a:br>
              <a:rPr lang="en-US" dirty="0"/>
            </a:br>
            <a:r>
              <a:rPr lang="en-US" dirty="0"/>
              <a:t>Insufficient funds (can not proceed to purchase)</a:t>
            </a:r>
            <a:br>
              <a:rPr lang="en-US" dirty="0"/>
            </a:br>
            <a:r>
              <a:rPr lang="en-US" dirty="0"/>
              <a:t>Unknown provider</a:t>
            </a:r>
            <a:br>
              <a:rPr lang="en-US" dirty="0"/>
            </a:br>
            <a:endParaRPr lang="en-US" dirty="0"/>
          </a:p>
          <a:p>
            <a:pPr lvl="1"/>
            <a:r>
              <a:rPr lang="en-US" dirty="0"/>
              <a:t>POST will provide in the next turn:</a:t>
            </a:r>
            <a:br>
              <a:rPr lang="en-US" dirty="0"/>
            </a:br>
            <a:r>
              <a:rPr lang="en-US" b="1" dirty="0" err="1" smtClean="0">
                <a:solidFill>
                  <a:srgbClr val="C00000"/>
                </a:solidFill>
              </a:rPr>
              <a:t>lastoperation</a:t>
            </a:r>
            <a:r>
              <a:rPr lang="en-US" b="1" dirty="0" smtClean="0">
                <a:solidFill>
                  <a:srgbClr val="C00000"/>
                </a:solidFill>
              </a:rPr>
              <a:t>=Stimulation</a:t>
            </a:r>
            <a:r>
              <a:rPr lang="en-US" dirty="0"/>
              <a:t/>
            </a:r>
            <a:br>
              <a:rPr lang="en-US" dirty="0"/>
            </a:br>
            <a:r>
              <a:rPr lang="en-US" b="1" dirty="0" err="1">
                <a:solidFill>
                  <a:srgbClr val="C00000"/>
                </a:solidFill>
              </a:rPr>
              <a:t>lastoperationstatus</a:t>
            </a:r>
            <a:r>
              <a:rPr lang="en-US" b="1" dirty="0">
                <a:solidFill>
                  <a:srgbClr val="C00000"/>
                </a:solidFill>
              </a:rPr>
              <a:t>=True</a:t>
            </a:r>
            <a:r>
              <a:rPr lang="en-US" dirty="0"/>
              <a:t> or </a:t>
            </a:r>
            <a:r>
              <a:rPr lang="en-US" b="1" dirty="0">
                <a:solidFill>
                  <a:srgbClr val="C00000"/>
                </a:solidFill>
              </a:rPr>
              <a:t>False</a:t>
            </a:r>
            <a:r>
              <a:rPr lang="en-US" dirty="0"/>
              <a:t>	in case of success or failure (see above)</a:t>
            </a:r>
            <a:br>
              <a:rPr lang="en-US" dirty="0"/>
            </a:br>
            <a:r>
              <a:rPr lang="en-US" b="1" dirty="0" err="1">
                <a:solidFill>
                  <a:srgbClr val="C00000"/>
                </a:solidFill>
              </a:rPr>
              <a:t>lastoperationvalue</a:t>
            </a:r>
            <a:r>
              <a:rPr lang="en-US" b="1" dirty="0">
                <a:solidFill>
                  <a:srgbClr val="C00000"/>
                </a:solidFill>
              </a:rPr>
              <a:t>=</a:t>
            </a:r>
            <a:r>
              <a:rPr lang="en-US" b="1" dirty="0">
                <a:solidFill>
                  <a:srgbClr val="0070C0"/>
                </a:solidFill>
              </a:rPr>
              <a:t>123</a:t>
            </a:r>
            <a:r>
              <a:rPr lang="en-US" dirty="0">
                <a:solidFill>
                  <a:srgbClr val="C00000"/>
                </a:solidFill>
              </a:rPr>
              <a:t> </a:t>
            </a:r>
            <a:r>
              <a:rPr lang="en-US" dirty="0"/>
              <a:t>		The </a:t>
            </a:r>
            <a:r>
              <a:rPr lang="en-US" dirty="0" smtClean="0"/>
              <a:t>updated estimated </a:t>
            </a:r>
            <a:r>
              <a:rPr lang="en-US" dirty="0"/>
              <a:t>reserve after successful </a:t>
            </a:r>
            <a:r>
              <a:rPr lang="en-US" dirty="0" smtClean="0"/>
              <a:t>stimulation</a:t>
            </a:r>
            <a:r>
              <a:rPr lang="en-US" dirty="0"/>
              <a:t>	</a:t>
            </a:r>
            <a:br>
              <a:rPr lang="en-US" dirty="0"/>
            </a:br>
            <a:r>
              <a:rPr lang="en-US" dirty="0"/>
              <a:t>						</a:t>
            </a:r>
            <a:r>
              <a:rPr lang="en-US" dirty="0" smtClean="0"/>
              <a:t> (</a:t>
            </a:r>
            <a:r>
              <a:rPr lang="en-US" dirty="0"/>
              <a:t>if status is false, this is undefined</a:t>
            </a:r>
            <a:r>
              <a:rPr lang="en-US" dirty="0" smtClean="0"/>
              <a:t>)</a:t>
            </a:r>
            <a:endParaRPr lang="en-US" b="1" dirty="0" smtClean="0"/>
          </a:p>
          <a:p>
            <a:pPr indent="-285750"/>
            <a:r>
              <a:rPr lang="en-US" dirty="0" smtClean="0"/>
              <a:t>The stimulation can be done at any time once reservoir is drilled.</a:t>
            </a:r>
          </a:p>
          <a:p>
            <a:pPr marL="57150" indent="0">
              <a:buNone/>
            </a:pP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90714" y="29433"/>
            <a:ext cx="3792961" cy="1387216"/>
          </a:xfrm>
          <a:prstGeom prst="rect">
            <a:avLst/>
          </a:prstGeom>
        </p:spPr>
      </p:pic>
      <p:sp>
        <p:nvSpPr>
          <p:cNvPr id="7" name="Right Arrow 6"/>
          <p:cNvSpPr/>
          <p:nvPr/>
        </p:nvSpPr>
        <p:spPr>
          <a:xfrm flipH="1">
            <a:off x="8199945" y="649357"/>
            <a:ext cx="1074057"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73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a:t>
            </a:r>
            <a:r>
              <a:rPr lang="en-US" dirty="0" err="1" smtClean="0"/>
              <a:t>StopProduction</a:t>
            </a:r>
            <a:endParaRPr lang="en-US" dirty="0"/>
          </a:p>
        </p:txBody>
      </p:sp>
      <p:sp>
        <p:nvSpPr>
          <p:cNvPr id="3" name="Content Placeholder 2"/>
          <p:cNvSpPr>
            <a:spLocks noGrp="1"/>
          </p:cNvSpPr>
          <p:nvPr>
            <p:ph idx="1"/>
          </p:nvPr>
        </p:nvSpPr>
        <p:spPr>
          <a:xfrm>
            <a:off x="677334" y="1318161"/>
            <a:ext cx="8596668" cy="4723201"/>
          </a:xfrm>
        </p:spPr>
        <p:txBody>
          <a:bodyPr>
            <a:noAutofit/>
          </a:bodyPr>
          <a:lstStyle/>
          <a:p>
            <a:r>
              <a:rPr lang="en-US" sz="1400" dirty="0" smtClean="0"/>
              <a:t>Response are provided by node to the game server as HTML page</a:t>
            </a:r>
            <a:br>
              <a:rPr lang="en-US" sz="1400" dirty="0" smtClean="0"/>
            </a:br>
            <a:r>
              <a:rPr lang="en-US" sz="1400" dirty="0" smtClean="0"/>
              <a:t>The page can contain actions requested to the game server: 				</a:t>
            </a:r>
            <a:endParaRPr lang="en-US" sz="1400" dirty="0"/>
          </a:p>
          <a:p>
            <a:endParaRPr lang="en-US" sz="1400" dirty="0" smtClean="0">
              <a:solidFill>
                <a:schemeClr val="tx1"/>
              </a:solidFill>
            </a:endParaRPr>
          </a:p>
          <a:p>
            <a:pPr lvl="1"/>
            <a:r>
              <a:rPr lang="en-US" sz="1200" dirty="0" smtClean="0"/>
              <a:t>Stop production of a block. As producing block has a cost, if the block is not sufficiently producing, stopping production operation can cut operational costs.</a:t>
            </a:r>
          </a:p>
          <a:p>
            <a:pPr lvl="1"/>
            <a:r>
              <a:rPr lang="en-US" sz="1200" dirty="0" smtClean="0"/>
              <a:t>Once </a:t>
            </a:r>
            <a:r>
              <a:rPr lang="en-US" sz="1200" dirty="0"/>
              <a:t>successfully </a:t>
            </a:r>
            <a:r>
              <a:rPr lang="en-US" sz="1200" dirty="0" smtClean="0"/>
              <a:t>drilled, the production can be stopped:</a:t>
            </a:r>
            <a:r>
              <a:rPr lang="en-US" sz="1200" dirty="0"/>
              <a:t/>
            </a:r>
            <a:br>
              <a:rPr lang="en-US" sz="1200" dirty="0"/>
            </a:br>
            <a:r>
              <a:rPr lang="en-US" sz="1200" b="1" dirty="0" smtClean="0">
                <a:solidFill>
                  <a:srgbClr val="C00000"/>
                </a:solidFill>
              </a:rPr>
              <a:t>&lt;Execute&gt;</a:t>
            </a:r>
            <a:r>
              <a:rPr lang="en-US" sz="1200" b="1" dirty="0" err="1" smtClean="0">
                <a:solidFill>
                  <a:srgbClr val="C00000"/>
                </a:solidFill>
              </a:rPr>
              <a:t>StopProduction</a:t>
            </a:r>
            <a:r>
              <a:rPr lang="en-US" sz="1200" b="1" dirty="0" smtClean="0">
                <a:solidFill>
                  <a:srgbClr val="C00000"/>
                </a:solidFill>
              </a:rPr>
              <a:t>&lt;/Execute</a:t>
            </a:r>
            <a:r>
              <a:rPr lang="en-US" sz="1200" b="1" dirty="0">
                <a:solidFill>
                  <a:srgbClr val="C00000"/>
                </a:solidFill>
              </a:rPr>
              <a:t>&gt;</a:t>
            </a:r>
            <a:br>
              <a:rPr lang="en-US" sz="1200" b="1" dirty="0">
                <a:solidFill>
                  <a:srgbClr val="C00000"/>
                </a:solidFill>
              </a:rPr>
            </a:br>
            <a:r>
              <a:rPr lang="en-US" sz="1200" b="1" dirty="0">
                <a:solidFill>
                  <a:srgbClr val="C00000"/>
                </a:solidFill>
              </a:rPr>
              <a:t>&lt;</a:t>
            </a:r>
            <a:r>
              <a:rPr lang="en-US" sz="1200" b="1" dirty="0" err="1">
                <a:solidFill>
                  <a:srgbClr val="C00000"/>
                </a:solidFill>
              </a:rPr>
              <a:t>StopProductionAtX</a:t>
            </a:r>
            <a:r>
              <a:rPr lang="en-US" sz="1200" b="1" dirty="0">
                <a:solidFill>
                  <a:srgbClr val="C00000"/>
                </a:solidFill>
              </a:rPr>
              <a:t>&gt;</a:t>
            </a:r>
            <a:r>
              <a:rPr lang="en-US" sz="1200" b="1" dirty="0" smtClean="0">
                <a:solidFill>
                  <a:srgbClr val="0070C0"/>
                </a:solidFill>
              </a:rPr>
              <a:t>123</a:t>
            </a:r>
            <a:r>
              <a:rPr lang="en-US" sz="1200" b="1" dirty="0">
                <a:solidFill>
                  <a:srgbClr val="C00000"/>
                </a:solidFill>
              </a:rPr>
              <a:t>&lt;/</a:t>
            </a:r>
            <a:r>
              <a:rPr lang="en-US" sz="1200" b="1" dirty="0" err="1">
                <a:solidFill>
                  <a:srgbClr val="C00000"/>
                </a:solidFill>
              </a:rPr>
              <a:t>StopProductionAtX</a:t>
            </a:r>
            <a:r>
              <a:rPr lang="en-US" sz="1200" b="1" dirty="0">
                <a:solidFill>
                  <a:srgbClr val="C00000"/>
                </a:solidFill>
              </a:rPr>
              <a:t>&gt;</a:t>
            </a:r>
            <a:br>
              <a:rPr lang="en-US" sz="1200" b="1" dirty="0">
                <a:solidFill>
                  <a:srgbClr val="C00000"/>
                </a:solidFill>
              </a:rPr>
            </a:br>
            <a:r>
              <a:rPr lang="en-US" sz="1200" b="1" dirty="0">
                <a:solidFill>
                  <a:srgbClr val="C00000"/>
                </a:solidFill>
              </a:rPr>
              <a:t>&lt;</a:t>
            </a:r>
            <a:r>
              <a:rPr lang="en-US" sz="1200" b="1" dirty="0" err="1">
                <a:solidFill>
                  <a:srgbClr val="C00000"/>
                </a:solidFill>
              </a:rPr>
              <a:t>StopProductionAtY</a:t>
            </a:r>
            <a:r>
              <a:rPr lang="en-US" sz="1200" b="1" dirty="0">
                <a:solidFill>
                  <a:srgbClr val="C00000"/>
                </a:solidFill>
              </a:rPr>
              <a:t>&gt;</a:t>
            </a:r>
            <a:r>
              <a:rPr lang="en-US" sz="1200" b="1" dirty="0" smtClean="0">
                <a:solidFill>
                  <a:srgbClr val="0070C0"/>
                </a:solidFill>
              </a:rPr>
              <a:t>456</a:t>
            </a:r>
            <a:r>
              <a:rPr lang="en-US" sz="1200" b="1" dirty="0">
                <a:solidFill>
                  <a:srgbClr val="C00000"/>
                </a:solidFill>
              </a:rPr>
              <a:t>&lt;/</a:t>
            </a:r>
            <a:r>
              <a:rPr lang="en-US" sz="1200" b="1" dirty="0" err="1">
                <a:solidFill>
                  <a:srgbClr val="C00000"/>
                </a:solidFill>
              </a:rPr>
              <a:t>StopProductionAtY</a:t>
            </a:r>
            <a:r>
              <a:rPr lang="en-US" sz="1200" b="1" dirty="0">
                <a:solidFill>
                  <a:srgbClr val="C00000"/>
                </a:solidFill>
              </a:rPr>
              <a:t>&gt;</a:t>
            </a:r>
            <a:br>
              <a:rPr lang="en-US" sz="1200" b="1" dirty="0">
                <a:solidFill>
                  <a:srgbClr val="C00000"/>
                </a:solidFill>
              </a:rPr>
            </a:br>
            <a:r>
              <a:rPr lang="en-US" sz="1200" dirty="0"/>
              <a:t/>
            </a:r>
            <a:br>
              <a:rPr lang="en-US" sz="1200" dirty="0"/>
            </a:br>
            <a:r>
              <a:rPr lang="en-US" sz="1200" dirty="0">
                <a:solidFill>
                  <a:schemeClr val="tx1"/>
                </a:solidFill>
              </a:rPr>
              <a:t/>
            </a:r>
            <a:br>
              <a:rPr lang="en-US" sz="1200" dirty="0">
                <a:solidFill>
                  <a:schemeClr val="tx1"/>
                </a:solidFill>
              </a:rPr>
            </a:br>
            <a:r>
              <a:rPr lang="en-US" sz="1200" dirty="0"/>
              <a:t>The server will respond in next post the success of this request. </a:t>
            </a:r>
            <a:r>
              <a:rPr lang="en-US" sz="1200" dirty="0" smtClean="0"/>
              <a:t>A production stop may </a:t>
            </a:r>
            <a:r>
              <a:rPr lang="en-US" sz="1200" dirty="0"/>
              <a:t>fail for the following reasons:</a:t>
            </a:r>
            <a:br>
              <a:rPr lang="en-US" sz="1200" dirty="0"/>
            </a:br>
            <a:r>
              <a:rPr lang="en-US" sz="1200" dirty="0"/>
              <a:t>Out of bound (coordinates not in map area</a:t>
            </a:r>
            <a:r>
              <a:rPr lang="en-US" sz="1200" dirty="0" smtClean="0"/>
              <a:t>)		</a:t>
            </a:r>
            <a:r>
              <a:rPr lang="en-US" sz="1200" dirty="0"/>
              <a:t/>
            </a:r>
            <a:br>
              <a:rPr lang="en-US" sz="1200" dirty="0"/>
            </a:br>
            <a:r>
              <a:rPr lang="en-US" sz="1200" dirty="0"/>
              <a:t>Not available (does not own that block)</a:t>
            </a:r>
            <a:br>
              <a:rPr lang="en-US" sz="1200" dirty="0"/>
            </a:br>
            <a:endParaRPr lang="en-US" sz="1200" dirty="0"/>
          </a:p>
          <a:p>
            <a:pPr lvl="1"/>
            <a:r>
              <a:rPr lang="en-US" sz="1200" dirty="0"/>
              <a:t>POST will provide in the next turn:</a:t>
            </a:r>
            <a:br>
              <a:rPr lang="en-US" sz="1200" dirty="0"/>
            </a:br>
            <a:r>
              <a:rPr lang="en-US" sz="1200" b="1" dirty="0" err="1" smtClean="0">
                <a:solidFill>
                  <a:srgbClr val="C00000"/>
                </a:solidFill>
              </a:rPr>
              <a:t>lastoperation</a:t>
            </a:r>
            <a:r>
              <a:rPr lang="en-US" sz="1200" b="1" dirty="0" smtClean="0">
                <a:solidFill>
                  <a:srgbClr val="C00000"/>
                </a:solidFill>
              </a:rPr>
              <a:t>=</a:t>
            </a:r>
            <a:r>
              <a:rPr lang="en-US" sz="1200" b="1" dirty="0" err="1" smtClean="0">
                <a:solidFill>
                  <a:srgbClr val="C00000"/>
                </a:solidFill>
              </a:rPr>
              <a:t>StopProduction</a:t>
            </a:r>
            <a:r>
              <a:rPr lang="en-US" sz="1200" dirty="0"/>
              <a:t/>
            </a:r>
            <a:br>
              <a:rPr lang="en-US" sz="1200" dirty="0"/>
            </a:br>
            <a:r>
              <a:rPr lang="en-US" sz="1200" b="1" dirty="0" err="1">
                <a:solidFill>
                  <a:srgbClr val="C00000"/>
                </a:solidFill>
              </a:rPr>
              <a:t>lastoperationstatus</a:t>
            </a:r>
            <a:r>
              <a:rPr lang="en-US" sz="1200" b="1" dirty="0">
                <a:solidFill>
                  <a:srgbClr val="C00000"/>
                </a:solidFill>
              </a:rPr>
              <a:t>=True</a:t>
            </a:r>
            <a:r>
              <a:rPr lang="en-US" sz="1200" dirty="0"/>
              <a:t> or </a:t>
            </a:r>
            <a:r>
              <a:rPr lang="en-US" sz="1200" b="1" dirty="0">
                <a:solidFill>
                  <a:srgbClr val="C00000"/>
                </a:solidFill>
              </a:rPr>
              <a:t>False</a:t>
            </a:r>
            <a:r>
              <a:rPr lang="en-US" sz="1200" dirty="0"/>
              <a:t>	in case of success or failure (see above)</a:t>
            </a:r>
            <a:br>
              <a:rPr lang="en-US" sz="1200" dirty="0"/>
            </a:br>
            <a:endParaRPr lang="en-US" sz="1200" b="1" dirty="0" smtClean="0"/>
          </a:p>
          <a:p>
            <a:pPr indent="-285750"/>
            <a:r>
              <a:rPr lang="en-US" sz="1400" dirty="0" smtClean="0"/>
              <a:t>Unless </a:t>
            </a:r>
            <a:r>
              <a:rPr lang="en-US" sz="1400" dirty="0" err="1" smtClean="0"/>
              <a:t>StopProduction</a:t>
            </a:r>
            <a:r>
              <a:rPr lang="en-US" sz="1400" dirty="0" smtClean="0"/>
              <a:t> is executed, production operations continue even if no oil is produced.</a:t>
            </a:r>
          </a:p>
          <a:p>
            <a:pPr marL="57150" indent="0">
              <a:buNone/>
            </a:pPr>
            <a:endParaRPr lang="en-US" sz="14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926" y="105476"/>
            <a:ext cx="3792961" cy="1387216"/>
          </a:xfrm>
          <a:prstGeom prst="rect">
            <a:avLst/>
          </a:prstGeom>
        </p:spPr>
      </p:pic>
      <p:sp>
        <p:nvSpPr>
          <p:cNvPr id="5" name="Right Arrow 4"/>
          <p:cNvSpPr/>
          <p:nvPr/>
        </p:nvSpPr>
        <p:spPr>
          <a:xfrm flipH="1">
            <a:off x="9808690" y="634856"/>
            <a:ext cx="1074057"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5969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API Guide - Extensions</a:t>
            </a:r>
            <a:endParaRPr lang="en-US" dirty="0"/>
          </a:p>
        </p:txBody>
      </p:sp>
      <p:sp>
        <p:nvSpPr>
          <p:cNvPr id="3" name="Content Placeholder 2"/>
          <p:cNvSpPr>
            <a:spLocks noGrp="1"/>
          </p:cNvSpPr>
          <p:nvPr>
            <p:ph idx="1"/>
          </p:nvPr>
        </p:nvSpPr>
        <p:spPr>
          <a:xfrm>
            <a:off x="677334" y="1318161"/>
            <a:ext cx="8596668" cy="4723201"/>
          </a:xfrm>
        </p:spPr>
        <p:txBody>
          <a:bodyPr>
            <a:normAutofit/>
          </a:bodyPr>
          <a:lstStyle/>
          <a:p>
            <a:r>
              <a:rPr lang="en-US" dirty="0" smtClean="0"/>
              <a:t>You can consider using additional features from the Raspberry PI. </a:t>
            </a:r>
            <a:endParaRPr lang="en-US" dirty="0"/>
          </a:p>
          <a:p>
            <a:endParaRPr lang="en-US" dirty="0"/>
          </a:p>
        </p:txBody>
      </p:sp>
      <p:pic>
        <p:nvPicPr>
          <p:cNvPr id="4" name="Picture 3"/>
          <p:cNvPicPr>
            <a:picLocks noChangeAspect="1"/>
          </p:cNvPicPr>
          <p:nvPr/>
        </p:nvPicPr>
        <p:blipFill>
          <a:blip r:embed="rId2"/>
          <a:stretch>
            <a:fillRect/>
          </a:stretch>
        </p:blipFill>
        <p:spPr>
          <a:xfrm flipH="1">
            <a:off x="364319" y="3773056"/>
            <a:ext cx="2187402" cy="1423712"/>
          </a:xfrm>
          <a:prstGeom prst="rect">
            <a:avLst/>
          </a:prstGeom>
        </p:spPr>
      </p:pic>
      <p:sp>
        <p:nvSpPr>
          <p:cNvPr id="5" name="TextBox 4"/>
          <p:cNvSpPr txBox="1"/>
          <p:nvPr/>
        </p:nvSpPr>
        <p:spPr>
          <a:xfrm>
            <a:off x="4137297" y="2465156"/>
            <a:ext cx="1197892" cy="338554"/>
          </a:xfrm>
          <a:prstGeom prst="rect">
            <a:avLst/>
          </a:prstGeom>
          <a:noFill/>
        </p:spPr>
        <p:txBody>
          <a:bodyPr wrap="none" rtlCol="0">
            <a:spAutoFit/>
          </a:bodyPr>
          <a:lstStyle/>
          <a:p>
            <a:r>
              <a:rPr lang="en-US" sz="1600" dirty="0" smtClean="0">
                <a:solidFill>
                  <a:schemeClr val="accent1"/>
                </a:solidFill>
              </a:rPr>
              <a:t>Team Node</a:t>
            </a:r>
            <a:endParaRPr lang="en-US" sz="1600" dirty="0">
              <a:solidFill>
                <a:schemeClr val="accent1"/>
              </a:solidFill>
            </a:endParaRPr>
          </a:p>
        </p:txBody>
      </p:sp>
      <p:sp>
        <p:nvSpPr>
          <p:cNvPr id="6" name="Rounded Rectangle 5"/>
          <p:cNvSpPr/>
          <p:nvPr/>
        </p:nvSpPr>
        <p:spPr>
          <a:xfrm>
            <a:off x="298909" y="2406333"/>
            <a:ext cx="5167277" cy="3064042"/>
          </a:xfrm>
          <a:prstGeom prst="roundRect">
            <a:avLst>
              <a:gd name="adj" fmla="val 35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84748" y="2050855"/>
            <a:ext cx="1082756" cy="431267"/>
          </a:xfrm>
          <a:prstGeom prst="rect">
            <a:avLst/>
          </a:prstGeom>
        </p:spPr>
      </p:pic>
      <p:cxnSp>
        <p:nvCxnSpPr>
          <p:cNvPr id="8" name="Straight Connector 7"/>
          <p:cNvCxnSpPr/>
          <p:nvPr/>
        </p:nvCxnSpPr>
        <p:spPr>
          <a:xfrm>
            <a:off x="2882547" y="2406333"/>
            <a:ext cx="0" cy="2276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68708" y="4683196"/>
            <a:ext cx="313839" cy="7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47126" y="3144220"/>
            <a:ext cx="0" cy="82335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839329" y="3371233"/>
            <a:ext cx="704039" cy="369332"/>
          </a:xfrm>
          <a:prstGeom prst="rect">
            <a:avLst/>
          </a:prstGeom>
          <a:noFill/>
        </p:spPr>
        <p:txBody>
          <a:bodyPr wrap="none" rtlCol="0">
            <a:spAutoFit/>
          </a:bodyPr>
          <a:lstStyle/>
          <a:p>
            <a:r>
              <a:rPr lang="en-US" dirty="0" smtClean="0">
                <a:solidFill>
                  <a:schemeClr val="bg1">
                    <a:lumMod val="75000"/>
                  </a:schemeClr>
                </a:solidFill>
              </a:rPr>
              <a:t>HDMI</a:t>
            </a:r>
            <a:endParaRPr lang="en-US" dirty="0">
              <a:solidFill>
                <a:schemeClr val="bg1">
                  <a:lumMod val="75000"/>
                </a:schemeClr>
              </a:solidFill>
            </a:endParaRPr>
          </a:p>
        </p:txBody>
      </p:sp>
      <p:pic>
        <p:nvPicPr>
          <p:cNvPr id="14" name="Picture 13"/>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7567" y="5200921"/>
            <a:ext cx="1799046" cy="624932"/>
          </a:xfrm>
          <a:prstGeom prst="rect">
            <a:avLst/>
          </a:prstGeom>
        </p:spPr>
      </p:pic>
      <p:pic>
        <p:nvPicPr>
          <p:cNvPr id="15" name="Picture 14"/>
          <p:cNvPicPr>
            <a:picLocks noChangeAspect="1"/>
          </p:cNvPicPr>
          <p:nvPr/>
        </p:nvPicPr>
        <p:blipFill>
          <a:blip r:embed="rId5" cstate="screen">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835192" y="2132719"/>
            <a:ext cx="1440778" cy="1215656"/>
          </a:xfrm>
          <a:prstGeom prst="rect">
            <a:avLst/>
          </a:prstGeom>
        </p:spPr>
      </p:pic>
      <p:pic>
        <p:nvPicPr>
          <p:cNvPr id="16" name="Picture 1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0" y="2973533"/>
            <a:ext cx="874583" cy="874776"/>
          </a:xfrm>
          <a:prstGeom prst="rect">
            <a:avLst/>
          </a:prstGeom>
        </p:spPr>
      </p:pic>
      <p:sp>
        <p:nvSpPr>
          <p:cNvPr id="17" name="TextBox 16"/>
          <p:cNvSpPr txBox="1"/>
          <p:nvPr/>
        </p:nvSpPr>
        <p:spPr>
          <a:xfrm>
            <a:off x="711217" y="3359854"/>
            <a:ext cx="700833" cy="369332"/>
          </a:xfrm>
          <a:prstGeom prst="rect">
            <a:avLst/>
          </a:prstGeom>
          <a:noFill/>
        </p:spPr>
        <p:txBody>
          <a:bodyPr wrap="none" rtlCol="0">
            <a:spAutoFit/>
          </a:bodyPr>
          <a:lstStyle/>
          <a:p>
            <a:r>
              <a:rPr lang="en-US" dirty="0" err="1" smtClean="0"/>
              <a:t>uUSB</a:t>
            </a:r>
            <a:endParaRPr lang="en-US" dirty="0"/>
          </a:p>
        </p:txBody>
      </p:sp>
      <p:sp>
        <p:nvSpPr>
          <p:cNvPr id="18" name="TextBox 17"/>
          <p:cNvSpPr txBox="1"/>
          <p:nvPr/>
        </p:nvSpPr>
        <p:spPr>
          <a:xfrm>
            <a:off x="2416129" y="4644847"/>
            <a:ext cx="673582" cy="369332"/>
          </a:xfrm>
          <a:prstGeom prst="rect">
            <a:avLst/>
          </a:prstGeom>
          <a:noFill/>
        </p:spPr>
        <p:txBody>
          <a:bodyPr wrap="none" rtlCol="0">
            <a:spAutoFit/>
          </a:bodyPr>
          <a:lstStyle/>
          <a:p>
            <a:r>
              <a:rPr lang="en-US" dirty="0" smtClean="0"/>
              <a:t>RJ45</a:t>
            </a:r>
            <a:endParaRPr lang="en-US" dirty="0"/>
          </a:p>
        </p:txBody>
      </p:sp>
      <p:sp>
        <p:nvSpPr>
          <p:cNvPr id="19" name="TextBox 18"/>
          <p:cNvSpPr txBox="1"/>
          <p:nvPr/>
        </p:nvSpPr>
        <p:spPr>
          <a:xfrm>
            <a:off x="3191326" y="3348966"/>
            <a:ext cx="631968" cy="369332"/>
          </a:xfrm>
          <a:prstGeom prst="rect">
            <a:avLst/>
          </a:prstGeom>
          <a:noFill/>
        </p:spPr>
        <p:txBody>
          <a:bodyPr wrap="none" rtlCol="0">
            <a:spAutoFit/>
          </a:bodyPr>
          <a:lstStyle/>
          <a:p>
            <a:r>
              <a:rPr lang="en-US" dirty="0" err="1" smtClean="0"/>
              <a:t>WiFi</a:t>
            </a:r>
            <a:endParaRPr lang="en-US" dirty="0"/>
          </a:p>
        </p:txBody>
      </p:sp>
      <p:sp>
        <p:nvSpPr>
          <p:cNvPr id="20" name="TextBox 19"/>
          <p:cNvSpPr txBox="1"/>
          <p:nvPr/>
        </p:nvSpPr>
        <p:spPr>
          <a:xfrm>
            <a:off x="874583" y="5672030"/>
            <a:ext cx="2076979" cy="369332"/>
          </a:xfrm>
          <a:prstGeom prst="rect">
            <a:avLst/>
          </a:prstGeom>
          <a:noFill/>
        </p:spPr>
        <p:txBody>
          <a:bodyPr wrap="none" rtlCol="0">
            <a:spAutoFit/>
          </a:bodyPr>
          <a:lstStyle/>
          <a:p>
            <a:r>
              <a:rPr lang="en-US" dirty="0" smtClean="0">
                <a:solidFill>
                  <a:schemeClr val="bg1">
                    <a:lumMod val="75000"/>
                  </a:schemeClr>
                </a:solidFill>
              </a:rPr>
              <a:t>Keyboard &amp; Mouse</a:t>
            </a:r>
            <a:endParaRPr lang="en-US" dirty="0">
              <a:solidFill>
                <a:schemeClr val="bg1">
                  <a:lumMod val="75000"/>
                </a:schemeClr>
              </a:solidFill>
            </a:endParaRPr>
          </a:p>
        </p:txBody>
      </p:sp>
      <p:pic>
        <p:nvPicPr>
          <p:cNvPr id="21" name="Picture 20"/>
          <p:cNvPicPr>
            <a:picLocks noChangeAspect="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3812119" y="2406334"/>
            <a:ext cx="2771924" cy="2771924"/>
          </a:xfrm>
          <a:prstGeom prst="rect">
            <a:avLst/>
          </a:prstGeom>
        </p:spPr>
      </p:pic>
      <p:pic>
        <p:nvPicPr>
          <p:cNvPr id="22" name="Picture 2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41709" y="2972549"/>
            <a:ext cx="1272102" cy="911314"/>
          </a:xfrm>
          <a:prstGeom prst="rect">
            <a:avLst/>
          </a:prstGeom>
          <a:scene3d>
            <a:camera prst="isometricOffAxis1Right">
              <a:rot lat="1200000" lon="20039998" rev="0"/>
            </a:camera>
            <a:lightRig rig="threePt" dir="t"/>
          </a:scene3d>
        </p:spPr>
      </p:pic>
      <p:sp>
        <p:nvSpPr>
          <p:cNvPr id="23" name="TextBox 22"/>
          <p:cNvSpPr txBox="1"/>
          <p:nvPr/>
        </p:nvSpPr>
        <p:spPr>
          <a:xfrm>
            <a:off x="5822589" y="2406333"/>
            <a:ext cx="3881003" cy="1415772"/>
          </a:xfrm>
          <a:prstGeom prst="rect">
            <a:avLst/>
          </a:prstGeom>
          <a:noFill/>
        </p:spPr>
        <p:txBody>
          <a:bodyPr wrap="square" rtlCol="0">
            <a:spAutoFit/>
          </a:bodyPr>
          <a:lstStyle/>
          <a:p>
            <a:r>
              <a:rPr lang="en-US" dirty="0" smtClean="0"/>
              <a:t>For example, a browser can access web server in PI</a:t>
            </a:r>
          </a:p>
          <a:p>
            <a:endParaRPr lang="en-US" dirty="0" smtClean="0"/>
          </a:p>
          <a:p>
            <a:r>
              <a:rPr lang="en-US" sz="1600" dirty="0" smtClean="0"/>
              <a:t>You can display </a:t>
            </a:r>
            <a:r>
              <a:rPr lang="en-US" sz="1600" smtClean="0"/>
              <a:t>valuable information during </a:t>
            </a:r>
            <a:r>
              <a:rPr lang="en-US" sz="1600" dirty="0" smtClean="0"/>
              <a:t>development</a:t>
            </a:r>
            <a:endParaRPr lang="en-US" sz="1600" dirty="0"/>
          </a:p>
        </p:txBody>
      </p:sp>
    </p:spTree>
    <p:extLst>
      <p:ext uri="{BB962C8B-B14F-4D97-AF65-F5344CB8AC3E}">
        <p14:creationId xmlns:p14="http://schemas.microsoft.com/office/powerpoint/2010/main" val="16279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 Context</a:t>
            </a:r>
            <a:endParaRPr lang="en-US" dirty="0"/>
          </a:p>
        </p:txBody>
      </p:sp>
      <p:sp>
        <p:nvSpPr>
          <p:cNvPr id="3" name="Content Placeholder 2"/>
          <p:cNvSpPr>
            <a:spLocks noGrp="1"/>
          </p:cNvSpPr>
          <p:nvPr>
            <p:ph idx="1"/>
          </p:nvPr>
        </p:nvSpPr>
        <p:spPr>
          <a:xfrm>
            <a:off x="571317" y="2160589"/>
            <a:ext cx="9699119" cy="3880773"/>
          </a:xfrm>
        </p:spPr>
        <p:txBody>
          <a:bodyPr/>
          <a:lstStyle/>
          <a:p>
            <a:r>
              <a:rPr lang="en-US" dirty="0" smtClean="0"/>
              <a:t>A </a:t>
            </a:r>
            <a:r>
              <a:rPr lang="en-US" b="1" dirty="0" smtClean="0"/>
              <a:t>competitive</a:t>
            </a:r>
            <a:r>
              <a:rPr lang="en-US" dirty="0" smtClean="0"/>
              <a:t> game played between two teams at a time</a:t>
            </a:r>
          </a:p>
          <a:p>
            <a:endParaRPr lang="en-US" dirty="0" smtClean="0"/>
          </a:p>
          <a:p>
            <a:r>
              <a:rPr lang="en-US" dirty="0" smtClean="0"/>
              <a:t>A virtual world where programmed devices will play against each others</a:t>
            </a:r>
          </a:p>
          <a:p>
            <a:endParaRPr lang="en-US" dirty="0" smtClean="0"/>
          </a:p>
          <a:p>
            <a:r>
              <a:rPr lang="en-US" dirty="0"/>
              <a:t>Each team implements </a:t>
            </a:r>
            <a:r>
              <a:rPr lang="en-US" dirty="0" smtClean="0"/>
              <a:t>strategy on a device.</a:t>
            </a:r>
            <a:br>
              <a:rPr lang="en-US" dirty="0" smtClean="0"/>
            </a:br>
            <a:r>
              <a:rPr lang="en-US" dirty="0" smtClean="0"/>
              <a:t>The devices play </a:t>
            </a:r>
            <a:r>
              <a:rPr lang="en-US" b="1" dirty="0" smtClean="0"/>
              <a:t>autonomously</a:t>
            </a:r>
            <a:r>
              <a:rPr lang="en-US" dirty="0" smtClean="0"/>
              <a:t> against each others. </a:t>
            </a:r>
            <a:r>
              <a:rPr lang="en-US" dirty="0"/>
              <a:t/>
            </a:r>
            <a:br>
              <a:rPr lang="en-US" dirty="0"/>
            </a:br>
            <a:r>
              <a:rPr lang="en-US" dirty="0" smtClean="0"/>
              <a:t/>
            </a:r>
            <a:br>
              <a:rPr lang="en-US" dirty="0" smtClean="0"/>
            </a:br>
            <a:r>
              <a:rPr lang="en-US" dirty="0" smtClean="0"/>
              <a:t>Each device is called </a:t>
            </a:r>
            <a:r>
              <a:rPr lang="en-US" b="1" dirty="0" smtClean="0"/>
              <a:t>Node</a:t>
            </a:r>
            <a:r>
              <a:rPr lang="en-US" dirty="0" smtClean="0"/>
              <a:t>.</a:t>
            </a:r>
          </a:p>
          <a:p>
            <a:endParaRPr lang="en-US" dirty="0"/>
          </a:p>
          <a:p>
            <a:endParaRPr lang="en-US" dirty="0"/>
          </a:p>
        </p:txBody>
      </p:sp>
    </p:spTree>
    <p:extLst>
      <p:ext uri="{BB962C8B-B14F-4D97-AF65-F5344CB8AC3E}">
        <p14:creationId xmlns:p14="http://schemas.microsoft.com/office/powerpoint/2010/main" val="3940688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2660" y="1318161"/>
            <a:ext cx="4770783" cy="4238532"/>
          </a:xfrm>
          <a:prstGeom prst="rect">
            <a:avLst/>
          </a:prstGeom>
        </p:spPr>
      </p:pic>
      <p:sp>
        <p:nvSpPr>
          <p:cNvPr id="2" name="Title 1"/>
          <p:cNvSpPr>
            <a:spLocks noGrp="1"/>
          </p:cNvSpPr>
          <p:nvPr>
            <p:ph type="title"/>
          </p:nvPr>
        </p:nvSpPr>
        <p:spPr/>
        <p:txBody>
          <a:bodyPr/>
          <a:lstStyle/>
          <a:p>
            <a:r>
              <a:rPr lang="en-US" dirty="0" smtClean="0"/>
              <a:t>Developer Guide – Team Development</a:t>
            </a:r>
            <a:endParaRPr lang="en-US" dirty="0"/>
          </a:p>
        </p:txBody>
      </p:sp>
      <p:sp>
        <p:nvSpPr>
          <p:cNvPr id="3" name="Content Placeholder 2"/>
          <p:cNvSpPr>
            <a:spLocks noGrp="1"/>
          </p:cNvSpPr>
          <p:nvPr>
            <p:ph idx="1"/>
          </p:nvPr>
        </p:nvSpPr>
        <p:spPr>
          <a:xfrm>
            <a:off x="677334" y="1318161"/>
            <a:ext cx="8596668" cy="4723201"/>
          </a:xfrm>
        </p:spPr>
        <p:txBody>
          <a:bodyPr>
            <a:normAutofit/>
          </a:bodyPr>
          <a:lstStyle/>
          <a:p>
            <a:r>
              <a:rPr lang="en-US" sz="2400" dirty="0" smtClean="0"/>
              <a:t>Understand the platform capability and openness</a:t>
            </a:r>
          </a:p>
          <a:p>
            <a:endParaRPr lang="en-US" sz="2400" dirty="0" smtClean="0"/>
          </a:p>
          <a:p>
            <a:r>
              <a:rPr lang="en-US" sz="2400" dirty="0" smtClean="0"/>
              <a:t>Leverage the flexibility for </a:t>
            </a:r>
          </a:p>
          <a:p>
            <a:pPr lvl="1"/>
            <a:r>
              <a:rPr lang="en-US" sz="2200" dirty="0" smtClean="0"/>
              <a:t>Development</a:t>
            </a:r>
          </a:p>
          <a:p>
            <a:pPr lvl="1"/>
            <a:r>
              <a:rPr lang="en-US" sz="2200" dirty="0" smtClean="0"/>
              <a:t>Testability</a:t>
            </a:r>
          </a:p>
          <a:p>
            <a:endParaRPr lang="en-US" sz="2400" dirty="0" smtClean="0"/>
          </a:p>
          <a:p>
            <a:r>
              <a:rPr lang="en-US" sz="2400" dirty="0" smtClean="0"/>
              <a:t>Designs of experiments</a:t>
            </a:r>
          </a:p>
          <a:p>
            <a:endParaRPr lang="en-US" sz="2400" dirty="0"/>
          </a:p>
          <a:p>
            <a:endParaRPr lang="en-US" sz="2400" dirty="0"/>
          </a:p>
        </p:txBody>
      </p:sp>
    </p:spTree>
    <p:extLst>
      <p:ext uri="{BB962C8B-B14F-4D97-AF65-F5344CB8AC3E}">
        <p14:creationId xmlns:p14="http://schemas.microsoft.com/office/powerpoint/2010/main" val="2440336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Server</a:t>
            </a:r>
            <a:endParaRPr lang="en-US" dirty="0"/>
          </a:p>
        </p:txBody>
      </p:sp>
      <p:pic>
        <p:nvPicPr>
          <p:cNvPr id="11" name="Picture 10"/>
          <p:cNvPicPr>
            <a:picLocks noChangeAspect="1"/>
          </p:cNvPicPr>
          <p:nvPr/>
        </p:nvPicPr>
        <p:blipFill>
          <a:blip r:embed="rId2"/>
          <a:stretch>
            <a:fillRect/>
          </a:stretch>
        </p:blipFill>
        <p:spPr>
          <a:xfrm>
            <a:off x="1217452" y="936295"/>
            <a:ext cx="7522629" cy="2864196"/>
          </a:xfrm>
          <a:prstGeom prst="rect">
            <a:avLst/>
          </a:prstGeom>
          <a:effectLst>
            <a:reflection blurRad="6350" stA="50000" endA="275" endPos="40000" dist="101600" dir="5400000" sy="-100000" algn="bl" rotWithShape="0"/>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88876" y="1505608"/>
            <a:ext cx="2498834" cy="1395248"/>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22028" y="1513490"/>
            <a:ext cx="2467304" cy="1386050"/>
          </a:xfrm>
          <a:prstGeom prst="rect">
            <a:avLst/>
          </a:prstGeom>
        </p:spPr>
      </p:pic>
      <p:sp>
        <p:nvSpPr>
          <p:cNvPr id="5" name="TextBox 4"/>
          <p:cNvSpPr txBox="1"/>
          <p:nvPr/>
        </p:nvSpPr>
        <p:spPr>
          <a:xfrm>
            <a:off x="1217452" y="5459896"/>
            <a:ext cx="5234125" cy="646331"/>
          </a:xfrm>
          <a:prstGeom prst="rect">
            <a:avLst/>
          </a:prstGeom>
          <a:noFill/>
        </p:spPr>
        <p:txBody>
          <a:bodyPr wrap="none" rtlCol="0">
            <a:spAutoFit/>
          </a:bodyPr>
          <a:lstStyle/>
          <a:p>
            <a:r>
              <a:rPr lang="en-US" dirty="0" smtClean="0"/>
              <a:t>Game Server program is provided to each team. </a:t>
            </a:r>
          </a:p>
          <a:p>
            <a:r>
              <a:rPr lang="en-US" dirty="0" smtClean="0"/>
              <a:t>Requires Windows 7 x64 and .NET 4.0 runtime.</a:t>
            </a:r>
            <a:endParaRPr lang="en-US" dirty="0"/>
          </a:p>
        </p:txBody>
      </p:sp>
    </p:spTree>
    <p:extLst>
      <p:ext uri="{BB962C8B-B14F-4D97-AF65-F5344CB8AC3E}">
        <p14:creationId xmlns:p14="http://schemas.microsoft.com/office/powerpoint/2010/main" val="1956254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382892" y="1881270"/>
            <a:ext cx="1804488" cy="39196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0869" y="1881270"/>
            <a:ext cx="1804488" cy="3919623"/>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7753" y="1881270"/>
            <a:ext cx="1889551" cy="3963166"/>
          </a:xfrm>
          <a:prstGeom prst="rect">
            <a:avLst/>
          </a:prstGeom>
        </p:spPr>
      </p:pic>
      <p:sp>
        <p:nvSpPr>
          <p:cNvPr id="2" name="Title 1"/>
          <p:cNvSpPr>
            <a:spLocks noGrp="1"/>
          </p:cNvSpPr>
          <p:nvPr>
            <p:ph type="title"/>
          </p:nvPr>
        </p:nvSpPr>
        <p:spPr/>
        <p:txBody>
          <a:bodyPr/>
          <a:lstStyle/>
          <a:p>
            <a:r>
              <a:rPr lang="en-US" dirty="0" smtClean="0"/>
              <a:t>Game Server Usage</a:t>
            </a:r>
            <a:endParaRPr lang="en-US" dirty="0"/>
          </a:p>
        </p:txBody>
      </p:sp>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11306" y="65617"/>
            <a:ext cx="1315961" cy="986971"/>
          </a:xfrm>
          <a:prstGeom prst="rect">
            <a:avLst/>
          </a:prstGeom>
        </p:spPr>
      </p:pic>
      <p:sp>
        <p:nvSpPr>
          <p:cNvPr id="5" name="TextBox 4"/>
          <p:cNvSpPr txBox="1"/>
          <p:nvPr/>
        </p:nvSpPr>
        <p:spPr>
          <a:xfrm>
            <a:off x="384542" y="875054"/>
            <a:ext cx="2162772" cy="1169551"/>
          </a:xfrm>
          <a:prstGeom prst="rect">
            <a:avLst/>
          </a:prstGeom>
          <a:noFill/>
        </p:spPr>
        <p:txBody>
          <a:bodyPr wrap="none" rtlCol="0">
            <a:spAutoFit/>
          </a:bodyPr>
          <a:lstStyle/>
          <a:p>
            <a:pPr marL="342900" indent="-342900">
              <a:buAutoNum type="arabicPeriod"/>
            </a:pPr>
            <a:r>
              <a:rPr lang="en-US" sz="1400" dirty="0" smtClean="0"/>
              <a:t>Enter Team Name </a:t>
            </a:r>
            <a:br>
              <a:rPr lang="en-US" sz="1400" dirty="0" smtClean="0"/>
            </a:br>
            <a:r>
              <a:rPr lang="en-US" sz="1400" dirty="0" smtClean="0"/>
              <a:t>or select predefined</a:t>
            </a:r>
            <a:br>
              <a:rPr lang="en-US" sz="1400" dirty="0" smtClean="0"/>
            </a:br>
            <a:r>
              <a:rPr lang="en-US" sz="1400" dirty="0" smtClean="0"/>
              <a:t>and  specify URI </a:t>
            </a:r>
            <a:br>
              <a:rPr lang="en-US" sz="1400" dirty="0" smtClean="0"/>
            </a:br>
            <a:r>
              <a:rPr lang="en-US" sz="1400" dirty="0" smtClean="0"/>
              <a:t>to your web server</a:t>
            </a:r>
          </a:p>
          <a:p>
            <a:endParaRPr lang="en-US" sz="1400" dirty="0"/>
          </a:p>
        </p:txBody>
      </p:sp>
      <p:sp>
        <p:nvSpPr>
          <p:cNvPr id="7" name="TextBox 6"/>
          <p:cNvSpPr txBox="1"/>
          <p:nvPr/>
        </p:nvSpPr>
        <p:spPr>
          <a:xfrm>
            <a:off x="3406079" y="1468632"/>
            <a:ext cx="1599862" cy="523220"/>
          </a:xfrm>
          <a:prstGeom prst="rect">
            <a:avLst/>
          </a:prstGeom>
          <a:noFill/>
        </p:spPr>
        <p:txBody>
          <a:bodyPr wrap="none" rtlCol="0">
            <a:spAutoFit/>
          </a:bodyPr>
          <a:lstStyle/>
          <a:p>
            <a:r>
              <a:rPr lang="en-US" sz="1400" dirty="0" smtClean="0"/>
              <a:t>2. Click Add Node</a:t>
            </a:r>
          </a:p>
          <a:p>
            <a:endParaRPr lang="en-US" sz="1400" dirty="0"/>
          </a:p>
        </p:txBody>
      </p:sp>
      <p:sp>
        <p:nvSpPr>
          <p:cNvPr id="9" name="Rectangle 8"/>
          <p:cNvSpPr/>
          <p:nvPr/>
        </p:nvSpPr>
        <p:spPr>
          <a:xfrm>
            <a:off x="3542895" y="3057382"/>
            <a:ext cx="1540436" cy="277025"/>
          </a:xfrm>
          <a:prstGeom prst="rect">
            <a:avLst/>
          </a:prstGeom>
          <a:noFill/>
          <a:effectLst>
            <a:glow rad="228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p:cNvSpPr/>
          <p:nvPr/>
        </p:nvSpPr>
        <p:spPr>
          <a:xfrm>
            <a:off x="774975" y="2388476"/>
            <a:ext cx="1715978" cy="1011229"/>
          </a:xfrm>
          <a:prstGeom prst="rect">
            <a:avLst/>
          </a:prstGeom>
          <a:noFill/>
          <a:effectLst>
            <a:glow rad="228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p:cNvSpPr txBox="1"/>
          <p:nvPr/>
        </p:nvSpPr>
        <p:spPr>
          <a:xfrm>
            <a:off x="6312902" y="1425089"/>
            <a:ext cx="1236236" cy="523220"/>
          </a:xfrm>
          <a:prstGeom prst="rect">
            <a:avLst/>
          </a:prstGeom>
          <a:noFill/>
        </p:spPr>
        <p:txBody>
          <a:bodyPr wrap="none" rtlCol="0">
            <a:spAutoFit/>
          </a:bodyPr>
          <a:lstStyle/>
          <a:p>
            <a:r>
              <a:rPr lang="en-US" sz="1400" dirty="0" smtClean="0"/>
              <a:t>3. Click Start</a:t>
            </a:r>
          </a:p>
          <a:p>
            <a:endParaRPr lang="en-US" sz="1400" dirty="0"/>
          </a:p>
        </p:txBody>
      </p:sp>
      <p:sp>
        <p:nvSpPr>
          <p:cNvPr id="13" name="Rectangle 12"/>
          <p:cNvSpPr/>
          <p:nvPr/>
        </p:nvSpPr>
        <p:spPr>
          <a:xfrm>
            <a:off x="6550571" y="4761189"/>
            <a:ext cx="1493885" cy="220718"/>
          </a:xfrm>
          <a:prstGeom prst="rect">
            <a:avLst/>
          </a:prstGeom>
          <a:noFill/>
          <a:effectLst>
            <a:glow rad="228600">
              <a:schemeClr val="accent4">
                <a:satMod val="175000"/>
                <a:alpha val="40000"/>
              </a:schemeClr>
            </a:glo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TextBox 2"/>
          <p:cNvSpPr txBox="1"/>
          <p:nvPr/>
        </p:nvSpPr>
        <p:spPr>
          <a:xfrm>
            <a:off x="543911" y="5991162"/>
            <a:ext cx="7173310" cy="461665"/>
          </a:xfrm>
          <a:prstGeom prst="rect">
            <a:avLst/>
          </a:prstGeom>
          <a:noFill/>
        </p:spPr>
        <p:txBody>
          <a:bodyPr wrap="square" rtlCol="0">
            <a:spAutoFit/>
          </a:bodyPr>
          <a:lstStyle/>
          <a:p>
            <a:r>
              <a:rPr lang="en-US" sz="1200" dirty="0" smtClean="0"/>
              <a:t>A full URL is entered before each match, provided by each team. The IP address is expected to be the one assigned for the team device, the remaining of the URL can be specified just before each match.</a:t>
            </a:r>
            <a:endParaRPr lang="en-US" sz="1200" dirty="0"/>
          </a:p>
        </p:txBody>
      </p:sp>
    </p:spTree>
    <p:extLst>
      <p:ext uri="{BB962C8B-B14F-4D97-AF65-F5344CB8AC3E}">
        <p14:creationId xmlns:p14="http://schemas.microsoft.com/office/powerpoint/2010/main" val="13034224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94816" y="1197129"/>
            <a:ext cx="6825257" cy="5118943"/>
            <a:chOff x="1219200" y="-228600"/>
            <a:chExt cx="9753600" cy="7315200"/>
          </a:xfrm>
        </p:grpSpPr>
        <p:pic>
          <p:nvPicPr>
            <p:cNvPr id="5" name="Picture 4"/>
            <p:cNvPicPr>
              <a:picLocks noChangeAspect="1"/>
            </p:cNvPicPr>
            <p:nvPr/>
          </p:nvPicPr>
          <p:blipFill>
            <a:blip r:embed="rId2"/>
            <a:stretch>
              <a:fillRect/>
            </a:stretch>
          </p:blipFill>
          <p:spPr>
            <a:xfrm>
              <a:off x="1219200" y="-228600"/>
              <a:ext cx="9753600" cy="7315200"/>
            </a:xfrm>
            <a:prstGeom prst="rect">
              <a:avLst/>
            </a:prstGeom>
          </p:spPr>
        </p:pic>
        <p:grpSp>
          <p:nvGrpSpPr>
            <p:cNvPr id="7" name="Group 6"/>
            <p:cNvGrpSpPr/>
            <p:nvPr/>
          </p:nvGrpSpPr>
          <p:grpSpPr>
            <a:xfrm>
              <a:off x="1219200" y="-226142"/>
              <a:ext cx="9743768" cy="7312742"/>
              <a:chOff x="1219200" y="-226142"/>
              <a:chExt cx="9743768" cy="7312742"/>
            </a:xfrm>
          </p:grpSpPr>
          <p:sp>
            <p:nvSpPr>
              <p:cNvPr id="6" name="Rectangle 5"/>
              <p:cNvSpPr/>
              <p:nvPr/>
            </p:nvSpPr>
            <p:spPr>
              <a:xfrm>
                <a:off x="1219200" y="-226142"/>
                <a:ext cx="9743768" cy="589343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33948" y="4572000"/>
                <a:ext cx="2020529" cy="25146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title"/>
          </p:nvPr>
        </p:nvSpPr>
        <p:spPr/>
        <p:txBody>
          <a:bodyPr/>
          <a:lstStyle/>
          <a:p>
            <a:r>
              <a:rPr lang="en-US" dirty="0" smtClean="0"/>
              <a:t>Game Server Usage</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76039" y="25492"/>
            <a:ext cx="1315961" cy="986971"/>
          </a:xfrm>
          <a:prstGeom prst="rect">
            <a:avLst/>
          </a:prstGeom>
        </p:spPr>
      </p:pic>
      <p:sp>
        <p:nvSpPr>
          <p:cNvPr id="14" name="TextBox 13"/>
          <p:cNvSpPr txBox="1"/>
          <p:nvPr/>
        </p:nvSpPr>
        <p:spPr>
          <a:xfrm>
            <a:off x="1091221" y="827797"/>
            <a:ext cx="4310795" cy="369332"/>
          </a:xfrm>
          <a:prstGeom prst="rect">
            <a:avLst/>
          </a:prstGeom>
          <a:noFill/>
        </p:spPr>
        <p:txBody>
          <a:bodyPr wrap="none" rtlCol="0">
            <a:spAutoFit/>
          </a:bodyPr>
          <a:lstStyle/>
          <a:p>
            <a:r>
              <a:rPr lang="en-US" dirty="0" smtClean="0"/>
              <a:t>Game map parameters can be changed:</a:t>
            </a:r>
          </a:p>
        </p:txBody>
      </p:sp>
    </p:spTree>
    <p:extLst>
      <p:ext uri="{BB962C8B-B14F-4D97-AF65-F5344CB8AC3E}">
        <p14:creationId xmlns:p14="http://schemas.microsoft.com/office/powerpoint/2010/main" val="726426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Server Usage</a:t>
            </a:r>
            <a:endParaRPr lang="en-US" dirty="0"/>
          </a:p>
        </p:txBody>
      </p:sp>
      <p:sp>
        <p:nvSpPr>
          <p:cNvPr id="14" name="TextBox 13"/>
          <p:cNvSpPr txBox="1"/>
          <p:nvPr/>
        </p:nvSpPr>
        <p:spPr>
          <a:xfrm>
            <a:off x="1091221" y="796595"/>
            <a:ext cx="7406195" cy="3416320"/>
          </a:xfrm>
          <a:prstGeom prst="rect">
            <a:avLst/>
          </a:prstGeom>
          <a:noFill/>
        </p:spPr>
        <p:txBody>
          <a:bodyPr wrap="none" rtlCol="0">
            <a:spAutoFit/>
          </a:bodyPr>
          <a:lstStyle/>
          <a:p>
            <a:r>
              <a:rPr lang="en-US" dirty="0" smtClean="0"/>
              <a:t>Log files provide data exchanged between Node and the Game Server</a:t>
            </a:r>
          </a:p>
          <a:p>
            <a:endParaRPr lang="en-US" dirty="0" smtClean="0"/>
          </a:p>
          <a:p>
            <a:endParaRPr lang="en-US" dirty="0"/>
          </a:p>
          <a:p>
            <a:r>
              <a:rPr lang="en-US" dirty="0" smtClean="0"/>
              <a:t>By default located under C:\temp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Can also be seen in Game Server </a:t>
            </a:r>
            <a:r>
              <a:rPr lang="en-US" dirty="0" smtClean="0"/>
              <a:t>Software </a:t>
            </a:r>
            <a:r>
              <a:rPr lang="en-US" dirty="0" smtClean="0"/>
              <a:t>(Logs tab)</a:t>
            </a:r>
          </a:p>
        </p:txBody>
      </p:sp>
      <p:sp>
        <p:nvSpPr>
          <p:cNvPr id="3" name="Rectangle 2"/>
          <p:cNvSpPr/>
          <p:nvPr/>
        </p:nvSpPr>
        <p:spPr>
          <a:xfrm>
            <a:off x="1091220" y="2092265"/>
            <a:ext cx="8381963" cy="1631216"/>
          </a:xfrm>
          <a:prstGeom prst="rect">
            <a:avLst/>
          </a:prstGeom>
        </p:spPr>
        <p:txBody>
          <a:bodyPr wrap="square">
            <a:spAutoFit/>
          </a:bodyPr>
          <a:lstStyle/>
          <a:p>
            <a:r>
              <a:rPr lang="en-US" sz="1000" dirty="0"/>
              <a:t>7/3/2014 10:54:43 PM | Contacting Node </a:t>
            </a:r>
            <a:endParaRPr lang="en-US" sz="1000" dirty="0" smtClean="0"/>
          </a:p>
          <a:p>
            <a:r>
              <a:rPr lang="en-US" sz="1000" dirty="0" smtClean="0"/>
              <a:t>7/3/2014 </a:t>
            </a:r>
            <a:r>
              <a:rPr lang="en-US" sz="1000" dirty="0"/>
              <a:t>10:54:43 PM | Executing request NODE </a:t>
            </a:r>
            <a:r>
              <a:rPr lang="en-US" sz="1000" dirty="0" smtClean="0"/>
              <a:t>(</a:t>
            </a:r>
            <a:r>
              <a:rPr lang="en-US" sz="1000" dirty="0"/>
              <a:t>0) </a:t>
            </a:r>
            <a:endParaRPr lang="en-US" sz="1000" dirty="0" smtClean="0"/>
          </a:p>
          <a:p>
            <a:r>
              <a:rPr lang="en-US" sz="1000" dirty="0" smtClean="0"/>
              <a:t>Received </a:t>
            </a:r>
            <a:r>
              <a:rPr lang="en-US" sz="1000" dirty="0"/>
              <a:t>Stepped 0&lt;BR&gt;round = 0&lt;BR&gt; Round is now 0&lt;BR&gt; ** RESET **&lt;BR&gt;money = 1000000&lt;BR&gt; Money is now 1000000&lt;BR&gt;width = 96&lt;BR&gt; Width is now 96&lt;BR&gt;height = 96&lt;BR&gt; Height is now 96&lt;BR&gt;index = 0&lt;BR&gt;INDEX =0&lt;BR&gt;production = &lt;BR&gt;do = execute&lt;HR&gt;Created </a:t>
            </a:r>
            <a:r>
              <a:rPr lang="en-US" sz="1000" dirty="0" err="1"/>
              <a:t>Cells!CELL</a:t>
            </a:r>
            <a:r>
              <a:rPr lang="en-US" sz="1000" dirty="0"/>
              <a:t> PRODUCTION PARSING RAW </a:t>
            </a:r>
            <a:endParaRPr lang="en-US" sz="1000" dirty="0" smtClean="0"/>
          </a:p>
          <a:p>
            <a:r>
              <a:rPr lang="en-US" sz="1000" dirty="0" smtClean="0"/>
              <a:t>&lt;</a:t>
            </a:r>
            <a:r>
              <a:rPr lang="en-US" sz="1000" dirty="0"/>
              <a:t>execute&gt;Buy&lt;/execute&gt;&lt;</a:t>
            </a:r>
            <a:r>
              <a:rPr lang="en-US" sz="1000" dirty="0" err="1"/>
              <a:t>BuyAtX</a:t>
            </a:r>
            <a:r>
              <a:rPr lang="en-US" sz="1000" dirty="0"/>
              <a:t>&gt;41&lt;/</a:t>
            </a:r>
            <a:r>
              <a:rPr lang="en-US" sz="1000" dirty="0" err="1"/>
              <a:t>BuyAtX</a:t>
            </a:r>
            <a:r>
              <a:rPr lang="en-US" sz="1000" dirty="0"/>
              <a:t>&gt;&lt;</a:t>
            </a:r>
            <a:r>
              <a:rPr lang="en-US" sz="1000" dirty="0" err="1"/>
              <a:t>BuyAtY</a:t>
            </a:r>
            <a:r>
              <a:rPr lang="en-US" sz="1000" dirty="0"/>
              <a:t>&gt;11&lt;/</a:t>
            </a:r>
            <a:r>
              <a:rPr lang="en-US" sz="1000" dirty="0" err="1"/>
              <a:t>BuyAtY</a:t>
            </a:r>
            <a:r>
              <a:rPr lang="en-US" sz="1000" dirty="0"/>
              <a:t>&gt;</a:t>
            </a:r>
          </a:p>
          <a:p>
            <a:r>
              <a:rPr lang="en-US" sz="1000" dirty="0" smtClean="0"/>
              <a:t>7/3/2014 </a:t>
            </a:r>
            <a:r>
              <a:rPr lang="en-US" sz="1000" dirty="0"/>
              <a:t>10:54:43 PM | Execute received [Buy]</a:t>
            </a:r>
          </a:p>
          <a:p>
            <a:r>
              <a:rPr lang="en-US" sz="1000" dirty="0"/>
              <a:t>7/3/2014 10:54:43 PM | Purchase successful for Team A at 41,11</a:t>
            </a:r>
          </a:p>
          <a:p>
            <a:r>
              <a:rPr lang="en-US" sz="1000" dirty="0"/>
              <a:t>7/3/2014 10:54:43 PM | Node requesting purchase X=41 Y=11 </a:t>
            </a:r>
            <a:r>
              <a:rPr lang="en-US" sz="1000" dirty="0" err="1" smtClean="0"/>
              <a:t>success:True</a:t>
            </a:r>
            <a:endParaRPr lang="en-US" sz="1000" dirty="0" smtClean="0"/>
          </a:p>
          <a:p>
            <a:endParaRPr lang="en-US" sz="1000" dirty="0"/>
          </a:p>
        </p:txBody>
      </p:sp>
    </p:spTree>
    <p:extLst>
      <p:ext uri="{BB962C8B-B14F-4D97-AF65-F5344CB8AC3E}">
        <p14:creationId xmlns:p14="http://schemas.microsoft.com/office/powerpoint/2010/main" val="3923358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PI Handling</a:t>
            </a:r>
            <a:endParaRPr lang="en-US" dirty="0"/>
          </a:p>
        </p:txBody>
      </p:sp>
      <p:grpSp>
        <p:nvGrpSpPr>
          <p:cNvPr id="6" name="Group 5"/>
          <p:cNvGrpSpPr/>
          <p:nvPr/>
        </p:nvGrpSpPr>
        <p:grpSpPr>
          <a:xfrm>
            <a:off x="1373352" y="1347513"/>
            <a:ext cx="5522748" cy="3594585"/>
            <a:chOff x="2135352" y="1334656"/>
            <a:chExt cx="5522748" cy="3594585"/>
          </a:xfrm>
          <a:effectLst>
            <a:reflection blurRad="6350" stA="52000" endA="300" endPos="35000" dir="5400000" sy="-100000" algn="bl" rotWithShape="0"/>
          </a:effectLst>
        </p:grpSpPr>
        <p:pic>
          <p:nvPicPr>
            <p:cNvPr id="4" name="Picture 3"/>
            <p:cNvPicPr>
              <a:picLocks noChangeAspect="1"/>
            </p:cNvPicPr>
            <p:nvPr/>
          </p:nvPicPr>
          <p:blipFill>
            <a:blip r:embed="rId2"/>
            <a:stretch>
              <a:fillRect/>
            </a:stretch>
          </p:blipFill>
          <p:spPr>
            <a:xfrm flipH="1">
              <a:off x="2135352" y="1334656"/>
              <a:ext cx="5522748" cy="3594585"/>
            </a:xfrm>
            <a:prstGeom prst="rect">
              <a:avLst/>
            </a:prstGeom>
          </p:spPr>
        </p:pic>
        <p:pic>
          <p:nvPicPr>
            <p:cNvPr id="5" name="Picture 4"/>
            <p:cNvPicPr>
              <a:picLocks noChangeAspect="1"/>
            </p:cNvPicPr>
            <p:nvPr/>
          </p:nvPicPr>
          <p:blipFill rotWithShape="1">
            <a:blip r:embed="rId3" cstate="screen">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flipH="1">
              <a:off x="4762500" y="1334656"/>
              <a:ext cx="2895600" cy="3594585"/>
            </a:xfrm>
            <a:prstGeom prst="rect">
              <a:avLst/>
            </a:prstGeom>
          </p:spPr>
        </p:pic>
      </p:grpSp>
    </p:spTree>
    <p:extLst>
      <p:ext uri="{BB962C8B-B14F-4D97-AF65-F5344CB8AC3E}">
        <p14:creationId xmlns:p14="http://schemas.microsoft.com/office/powerpoint/2010/main" val="2449658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TECHNICAL INSTALLATION</a:t>
            </a:r>
            <a:br>
              <a:rPr lang="en-US" sz="2400" dirty="0" smtClean="0"/>
            </a:br>
            <a:r>
              <a:rPr lang="en-US" sz="2400" dirty="0" smtClean="0"/>
              <a:t>BARE PI to Playing Setup</a:t>
            </a:r>
            <a:endParaRPr lang="en-US" sz="2400" dirty="0"/>
          </a:p>
        </p:txBody>
      </p:sp>
      <p:sp>
        <p:nvSpPr>
          <p:cNvPr id="4" name="Rectangle 3"/>
          <p:cNvSpPr/>
          <p:nvPr/>
        </p:nvSpPr>
        <p:spPr>
          <a:xfrm>
            <a:off x="1091221" y="6119994"/>
            <a:ext cx="8600660" cy="461665"/>
          </a:xfrm>
          <a:prstGeom prst="rect">
            <a:avLst/>
          </a:prstGeom>
        </p:spPr>
        <p:txBody>
          <a:bodyPr wrap="square">
            <a:spAutoFit/>
          </a:bodyPr>
          <a:lstStyle/>
          <a:p>
            <a:r>
              <a:rPr lang="en-US" sz="1200" dirty="0">
                <a:hlinkClick r:id="rId2"/>
              </a:rPr>
              <a:t>http://www.dingleberrypi.com/2012/09/tutorial-install-apache-php-and-mysql-on-raspberry-pi</a:t>
            </a:r>
            <a:r>
              <a:rPr lang="en-US" sz="1200" dirty="0" smtClean="0">
                <a:hlinkClick r:id="rId2"/>
              </a:rPr>
              <a:t>/</a:t>
            </a:r>
            <a:endParaRPr lang="en-US" sz="1200" dirty="0" smtClean="0"/>
          </a:p>
          <a:p>
            <a:endParaRPr lang="en-US" sz="1200" dirty="0"/>
          </a:p>
        </p:txBody>
      </p:sp>
      <p:sp>
        <p:nvSpPr>
          <p:cNvPr id="8" name="TextBox 7"/>
          <p:cNvSpPr txBox="1"/>
          <p:nvPr/>
        </p:nvSpPr>
        <p:spPr>
          <a:xfrm>
            <a:off x="492981" y="1344875"/>
            <a:ext cx="8165789" cy="452431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Default account</a:t>
            </a:r>
          </a:p>
          <a:p>
            <a:endParaRPr lang="en-US" dirty="0" smtClean="0"/>
          </a:p>
          <a:p>
            <a:r>
              <a:rPr lang="en-US" dirty="0" smtClean="0"/>
              <a:t>User: 		pi</a:t>
            </a:r>
          </a:p>
          <a:p>
            <a:r>
              <a:rPr lang="en-US" dirty="0" smtClean="0"/>
              <a:t>Password: 	raspberry</a:t>
            </a:r>
          </a:p>
          <a:p>
            <a:endParaRPr lang="en-US" dirty="0" smtClean="0"/>
          </a:p>
          <a:p>
            <a:r>
              <a:rPr lang="en-US" dirty="0" smtClean="0"/>
              <a:t>Always shutdown Pi using proper user interface Shutdown or following commands from SSH:</a:t>
            </a:r>
          </a:p>
          <a:p>
            <a:endParaRPr lang="en-US" dirty="0" smtClean="0"/>
          </a:p>
          <a:p>
            <a:endParaRPr lang="en-US" dirty="0" smtClean="0"/>
          </a:p>
          <a:p>
            <a:r>
              <a:rPr lang="en-US" dirty="0" err="1" smtClean="0"/>
              <a:t>sudo</a:t>
            </a:r>
            <a:r>
              <a:rPr lang="en-US" dirty="0" smtClean="0"/>
              <a:t> shutdown –h now		For a halt/prepare for power off</a:t>
            </a:r>
          </a:p>
          <a:p>
            <a:r>
              <a:rPr lang="en-US" dirty="0" err="1" smtClean="0"/>
              <a:t>sudo</a:t>
            </a:r>
            <a:r>
              <a:rPr lang="en-US" dirty="0" smtClean="0"/>
              <a:t> </a:t>
            </a:r>
            <a:r>
              <a:rPr lang="en-US" dirty="0"/>
              <a:t>shutdown </a:t>
            </a:r>
            <a:r>
              <a:rPr lang="en-US" dirty="0" smtClean="0"/>
              <a:t>–r now		For a restart</a:t>
            </a:r>
            <a:endParaRPr lang="en-US" dirty="0"/>
          </a:p>
          <a:p>
            <a:endParaRPr lang="en-US" dirty="0" smtClean="0"/>
          </a:p>
          <a:p>
            <a:r>
              <a:rPr lang="en-US" dirty="0" smtClean="0"/>
              <a:t>Editing files when you need privileges</a:t>
            </a:r>
          </a:p>
          <a:p>
            <a:endParaRPr lang="en-US" dirty="0"/>
          </a:p>
          <a:p>
            <a:r>
              <a:rPr lang="en-US" dirty="0" err="1" smtClean="0"/>
              <a:t>sudo</a:t>
            </a:r>
            <a:r>
              <a:rPr lang="en-US" dirty="0" smtClean="0"/>
              <a:t> vi /</a:t>
            </a:r>
            <a:r>
              <a:rPr lang="en-US" dirty="0" err="1" smtClean="0"/>
              <a:t>var</a:t>
            </a:r>
            <a:r>
              <a:rPr lang="en-US" dirty="0" smtClean="0"/>
              <a:t>/www/file.txt</a:t>
            </a:r>
          </a:p>
          <a:p>
            <a:endParaRPr lang="en-US" dirty="0"/>
          </a:p>
        </p:txBody>
      </p:sp>
    </p:spTree>
    <p:extLst>
      <p:ext uri="{BB962C8B-B14F-4D97-AF65-F5344CB8AC3E}">
        <p14:creationId xmlns:p14="http://schemas.microsoft.com/office/powerpoint/2010/main" val="777033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TECHNICAL INSTALLATION</a:t>
            </a:r>
            <a:br>
              <a:rPr lang="en-US" sz="2400" dirty="0" smtClean="0"/>
            </a:br>
            <a:r>
              <a:rPr lang="en-US" sz="2400" dirty="0" smtClean="0"/>
              <a:t>BARE PI to Playing Setup</a:t>
            </a:r>
            <a:endParaRPr lang="en-US" sz="2400" dirty="0"/>
          </a:p>
        </p:txBody>
      </p:sp>
      <p:sp>
        <p:nvSpPr>
          <p:cNvPr id="4" name="Rectangle 3"/>
          <p:cNvSpPr/>
          <p:nvPr/>
        </p:nvSpPr>
        <p:spPr>
          <a:xfrm>
            <a:off x="1091221" y="6119994"/>
            <a:ext cx="8600660" cy="461665"/>
          </a:xfrm>
          <a:prstGeom prst="rect">
            <a:avLst/>
          </a:prstGeom>
        </p:spPr>
        <p:txBody>
          <a:bodyPr wrap="square">
            <a:spAutoFit/>
          </a:bodyPr>
          <a:lstStyle/>
          <a:p>
            <a:r>
              <a:rPr lang="en-US" sz="1200" dirty="0">
                <a:hlinkClick r:id="rId2"/>
              </a:rPr>
              <a:t>http://www.dingleberrypi.com/2012/09/tutorial-install-apache-php-and-mysql-on-raspberry-pi</a:t>
            </a:r>
            <a:r>
              <a:rPr lang="en-US" sz="1200" dirty="0" smtClean="0">
                <a:hlinkClick r:id="rId2"/>
              </a:rPr>
              <a:t>/</a:t>
            </a:r>
            <a:endParaRPr lang="en-US" sz="1200" dirty="0" smtClean="0"/>
          </a:p>
          <a:p>
            <a:endParaRPr lang="en-US" sz="1200"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47438" y="901700"/>
            <a:ext cx="4482898" cy="4926261"/>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19655" y="214494"/>
            <a:ext cx="3901409" cy="5905500"/>
          </a:xfrm>
          <a:prstGeom prst="rect">
            <a:avLst/>
          </a:prstGeom>
        </p:spPr>
      </p:pic>
      <p:sp>
        <p:nvSpPr>
          <p:cNvPr id="8" name="TextBox 7"/>
          <p:cNvSpPr txBox="1"/>
          <p:nvPr/>
        </p:nvSpPr>
        <p:spPr>
          <a:xfrm>
            <a:off x="492981" y="2557658"/>
            <a:ext cx="8165789" cy="3139321"/>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This is an example. You Pi should already have this environment (without MySQL). However you may elect to further upgrade the environment.</a:t>
            </a:r>
          </a:p>
          <a:p>
            <a:endParaRPr lang="en-US" dirty="0" smtClean="0"/>
          </a:p>
          <a:p>
            <a:r>
              <a:rPr lang="en-US" dirty="0" smtClean="0"/>
              <a:t>Upgrade the system only if connected to </a:t>
            </a:r>
            <a:r>
              <a:rPr lang="en-US" dirty="0" smtClean="0">
                <a:solidFill>
                  <a:srgbClr val="FF0000"/>
                </a:solidFill>
              </a:rPr>
              <a:t>NON-SLB network</a:t>
            </a:r>
          </a:p>
          <a:p>
            <a:endParaRPr lang="en-US" dirty="0"/>
          </a:p>
          <a:p>
            <a:r>
              <a:rPr lang="en-US" dirty="0" err="1" smtClean="0"/>
              <a:t>sudo</a:t>
            </a:r>
            <a:r>
              <a:rPr lang="en-US" dirty="0" smtClean="0"/>
              <a:t> apt-get update</a:t>
            </a:r>
          </a:p>
          <a:p>
            <a:r>
              <a:rPr lang="en-US" dirty="0" err="1" smtClean="0"/>
              <a:t>sudo</a:t>
            </a:r>
            <a:r>
              <a:rPr lang="en-US" dirty="0" smtClean="0"/>
              <a:t> apt-get install apache2 php5</a:t>
            </a:r>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41225054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TECHNICAL INSTALLATION</a:t>
            </a:r>
            <a:br>
              <a:rPr lang="en-US" sz="2400" dirty="0" smtClean="0"/>
            </a:br>
            <a:r>
              <a:rPr lang="en-US" sz="2400" dirty="0" smtClean="0"/>
              <a:t>BARE PI SD Card Copy/Replication</a:t>
            </a:r>
            <a:endParaRPr lang="en-US" sz="2400" dirty="0"/>
          </a:p>
        </p:txBody>
      </p:sp>
      <p:pic>
        <p:nvPicPr>
          <p:cNvPr id="3" name="Picture 2"/>
          <p:cNvPicPr>
            <a:picLocks noChangeAspect="1"/>
          </p:cNvPicPr>
          <p:nvPr/>
        </p:nvPicPr>
        <p:blipFill>
          <a:blip r:embed="rId2"/>
          <a:stretch>
            <a:fillRect/>
          </a:stretch>
        </p:blipFill>
        <p:spPr>
          <a:xfrm>
            <a:off x="1140961" y="3345040"/>
            <a:ext cx="4010025" cy="2028825"/>
          </a:xfrm>
          <a:prstGeom prst="rect">
            <a:avLst/>
          </a:prstGeom>
        </p:spPr>
      </p:pic>
      <p:sp>
        <p:nvSpPr>
          <p:cNvPr id="4" name="TextBox 3"/>
          <p:cNvSpPr txBox="1"/>
          <p:nvPr/>
        </p:nvSpPr>
        <p:spPr>
          <a:xfrm>
            <a:off x="1037969" y="1456995"/>
            <a:ext cx="8226034" cy="1815882"/>
          </a:xfrm>
          <a:prstGeom prst="rect">
            <a:avLst/>
          </a:prstGeom>
          <a:noFill/>
        </p:spPr>
        <p:txBody>
          <a:bodyPr wrap="square" rtlCol="0">
            <a:spAutoFit/>
          </a:bodyPr>
          <a:lstStyle/>
          <a:p>
            <a:r>
              <a:rPr lang="en-US" sz="1600" dirty="0" smtClean="0"/>
              <a:t>By default your Pi has been preconfigured with proper static IP address to match your team ID.</a:t>
            </a:r>
          </a:p>
          <a:p>
            <a:endParaRPr lang="en-US" sz="1600" dirty="0"/>
          </a:p>
          <a:p>
            <a:r>
              <a:rPr lang="en-US" sz="1600" dirty="0" smtClean="0"/>
              <a:t>Can </a:t>
            </a:r>
            <a:r>
              <a:rPr lang="en-US" sz="1600" dirty="0" smtClean="0"/>
              <a:t>be used to backup and restore SD cards as image files (keep file system integrity)</a:t>
            </a:r>
          </a:p>
          <a:p>
            <a:endParaRPr lang="en-US" sz="1600" dirty="0"/>
          </a:p>
          <a:p>
            <a:r>
              <a:rPr lang="en-US" sz="1600" dirty="0" smtClean="0"/>
              <a:t>The entire state of the Pi is on the SD Card, including default IP address. </a:t>
            </a:r>
          </a:p>
          <a:p>
            <a:r>
              <a:rPr lang="en-US" sz="1600" dirty="0" smtClean="0"/>
              <a:t>In case you need to rebuild your SD card </a:t>
            </a:r>
            <a:r>
              <a:rPr lang="en-US" sz="1600" dirty="0" smtClean="0">
                <a:solidFill>
                  <a:srgbClr val="FF0000"/>
                </a:solidFill>
              </a:rPr>
              <a:t>please ask for assistance </a:t>
            </a:r>
            <a:r>
              <a:rPr lang="en-US" sz="1600" dirty="0" smtClean="0"/>
              <a:t>from team coaches.</a:t>
            </a:r>
            <a:endParaRPr lang="en-US" sz="1600" dirty="0"/>
          </a:p>
        </p:txBody>
      </p:sp>
    </p:spTree>
    <p:extLst>
      <p:ext uri="{BB962C8B-B14F-4D97-AF65-F5344CB8AC3E}">
        <p14:creationId xmlns:p14="http://schemas.microsoft.com/office/powerpoint/2010/main" val="37419939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a:t>
            </a:r>
            <a:endParaRPr lang="en-US" dirty="0"/>
          </a:p>
        </p:txBody>
      </p:sp>
      <p:pic>
        <p:nvPicPr>
          <p:cNvPr id="5" name="Picture 4"/>
          <p:cNvPicPr>
            <a:picLocks noChangeAspect="1"/>
          </p:cNvPicPr>
          <p:nvPr/>
        </p:nvPicPr>
        <p:blipFill rotWithShape="1">
          <a:blip r:embed="rId2"/>
          <a:srcRect l="15704"/>
          <a:stretch/>
        </p:blipFill>
        <p:spPr>
          <a:xfrm>
            <a:off x="1201452" y="796596"/>
            <a:ext cx="3921877" cy="3489376"/>
          </a:xfrm>
          <a:prstGeom prst="rect">
            <a:avLst/>
          </a:prstGeom>
        </p:spPr>
      </p:pic>
    </p:spTree>
    <p:extLst>
      <p:ext uri="{BB962C8B-B14F-4D97-AF65-F5344CB8AC3E}">
        <p14:creationId xmlns:p14="http://schemas.microsoft.com/office/powerpoint/2010/main" val="2434649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 Rounds</a:t>
            </a:r>
            <a:endParaRPr lang="en-US" dirty="0"/>
          </a:p>
        </p:txBody>
      </p:sp>
      <p:sp>
        <p:nvSpPr>
          <p:cNvPr id="3" name="Content Placeholder 2"/>
          <p:cNvSpPr>
            <a:spLocks noGrp="1"/>
          </p:cNvSpPr>
          <p:nvPr>
            <p:ph idx="1"/>
          </p:nvPr>
        </p:nvSpPr>
        <p:spPr>
          <a:xfrm>
            <a:off x="650830" y="1193181"/>
            <a:ext cx="6396146" cy="3880773"/>
          </a:xfrm>
        </p:spPr>
        <p:txBody>
          <a:bodyPr/>
          <a:lstStyle/>
          <a:p>
            <a:r>
              <a:rPr lang="en-US" dirty="0" smtClean="0"/>
              <a:t>Teams go through qualifications then elimination rounds until the final match between two remaining teams</a:t>
            </a:r>
          </a:p>
          <a:p>
            <a:endParaRPr lang="en-US" dirty="0"/>
          </a:p>
          <a:p>
            <a:r>
              <a:rPr lang="en-US" dirty="0" smtClean="0"/>
              <a:t>During qualifications all teams in each group compete against each other. </a:t>
            </a:r>
          </a:p>
          <a:p>
            <a:endParaRPr lang="en-US" dirty="0"/>
          </a:p>
          <a:p>
            <a:r>
              <a:rPr lang="en-US" dirty="0" smtClean="0"/>
              <a:t>The top 8 qualifying move to ¼ finales</a:t>
            </a:r>
          </a:p>
          <a:p>
            <a:endParaRPr lang="en-US" dirty="0"/>
          </a:p>
          <a:p>
            <a:r>
              <a:rPr lang="en-US" dirty="0" smtClean="0"/>
              <a:t>½ and finales will include 3 rounds between each teams. Map parameters may be changing between different rounds (reservoir size and capacity).</a:t>
            </a:r>
          </a:p>
          <a:p>
            <a:endParaRPr lang="en-US" dirty="0" smtClean="0"/>
          </a:p>
          <a:p>
            <a:pPr marL="0" indent="0">
              <a:buNone/>
            </a:pPr>
            <a:endParaRPr lang="en-US" dirty="0"/>
          </a:p>
          <a:p>
            <a:pPr marL="0" indent="0">
              <a:buNone/>
            </a:pPr>
            <a:endParaRPr lang="en-US" dirty="0" smtClean="0"/>
          </a:p>
          <a:p>
            <a:endParaRPr lang="en-US" dirty="0"/>
          </a:p>
          <a:p>
            <a:endParaRPr lang="en-US" dirty="0"/>
          </a:p>
          <a:p>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93429" y="0"/>
            <a:ext cx="4898571" cy="6858000"/>
          </a:xfrm>
          <a:prstGeom prst="rect">
            <a:avLst/>
          </a:prstGeom>
        </p:spPr>
      </p:pic>
    </p:spTree>
    <p:extLst>
      <p:ext uri="{BB962C8B-B14F-4D97-AF65-F5344CB8AC3E}">
        <p14:creationId xmlns:p14="http://schemas.microsoft.com/office/powerpoint/2010/main" val="2515231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 </a:t>
            </a:r>
            <a:r>
              <a:rPr lang="en-US" sz="2800" dirty="0" smtClean="0"/>
              <a:t>(sample - values may change)</a:t>
            </a:r>
            <a:endParaRPr lang="en-US" dirty="0"/>
          </a:p>
        </p:txBody>
      </p:sp>
      <p:sp>
        <p:nvSpPr>
          <p:cNvPr id="3" name="Content Placeholder 2"/>
          <p:cNvSpPr>
            <a:spLocks noGrp="1"/>
          </p:cNvSpPr>
          <p:nvPr>
            <p:ph idx="1"/>
          </p:nvPr>
        </p:nvSpPr>
        <p:spPr>
          <a:xfrm>
            <a:off x="677334" y="899887"/>
            <a:ext cx="8596668" cy="5141476"/>
          </a:xfrm>
        </p:spPr>
        <p:txBody>
          <a:bodyPr/>
          <a:lstStyle/>
          <a:p>
            <a:r>
              <a:rPr lang="en-US" dirty="0" smtClean="0"/>
              <a:t>Parameters</a:t>
            </a:r>
            <a:endParaRPr lang="en-US" dirty="0"/>
          </a:p>
        </p:txBody>
      </p:sp>
      <p:sp>
        <p:nvSpPr>
          <p:cNvPr id="4" name="Rectangle 3"/>
          <p:cNvSpPr/>
          <p:nvPr/>
        </p:nvSpPr>
        <p:spPr>
          <a:xfrm>
            <a:off x="420914" y="1212409"/>
            <a:ext cx="12075886" cy="4131900"/>
          </a:xfrm>
          <a:prstGeom prst="rect">
            <a:avLst/>
          </a:prstGeom>
        </p:spPr>
        <p:txBody>
          <a:bodyPr wrap="square">
            <a:spAutoFit/>
          </a:bodyPr>
          <a:lstStyle/>
          <a:p>
            <a:r>
              <a:rPr lang="en-US" sz="1050" dirty="0" smtClean="0">
                <a:solidFill>
                  <a:prstClr val="black"/>
                </a:solidFill>
                <a:latin typeface="Consolas" panose="020B0609020204030204" pitchFamily="49" charset="0"/>
              </a:rPr>
              <a:t>RESERVOIR_WIDTH = </a:t>
            </a:r>
            <a:r>
              <a:rPr lang="en-US" sz="1050" dirty="0" smtClean="0">
                <a:solidFill>
                  <a:srgbClr val="FF0000"/>
                </a:solidFill>
                <a:latin typeface="Consolas" panose="020B0609020204030204" pitchFamily="49" charset="0"/>
              </a:rPr>
              <a:t>96</a:t>
            </a:r>
            <a:r>
              <a:rPr lang="en-US" sz="1050" dirty="0" smtClean="0">
                <a:solidFill>
                  <a:prstClr val="black"/>
                </a:solidFill>
                <a:latin typeface="Consolas" panose="020B0609020204030204" pitchFamily="49" charset="0"/>
              </a:rPr>
              <a:t>;                 </a:t>
            </a:r>
            <a:r>
              <a:rPr lang="en-US" sz="1050" dirty="0" smtClean="0">
                <a:solidFill>
                  <a:srgbClr val="008000"/>
                </a:solidFill>
                <a:latin typeface="Consolas" panose="020B0609020204030204" pitchFamily="49" charset="0"/>
              </a:rPr>
              <a:t>// Reservoir dimension - number of cells – width Min:10 Max: 512</a:t>
            </a:r>
            <a:endParaRPr lang="en-US" sz="1050" dirty="0" smtClean="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RESERVOIR_HEIGHT </a:t>
            </a:r>
            <a:r>
              <a:rPr lang="en-US" sz="1050" dirty="0">
                <a:solidFill>
                  <a:prstClr val="black"/>
                </a:solidFill>
                <a:latin typeface="Consolas" panose="020B0609020204030204" pitchFamily="49" charset="0"/>
              </a:rPr>
              <a:t>= </a:t>
            </a:r>
            <a:r>
              <a:rPr lang="en-US" sz="1050" dirty="0">
                <a:solidFill>
                  <a:srgbClr val="FF0000"/>
                </a:solidFill>
                <a:latin typeface="Consolas" panose="020B0609020204030204" pitchFamily="49" charset="0"/>
              </a:rPr>
              <a:t>96</a:t>
            </a:r>
            <a:r>
              <a:rPr lang="en-US" sz="1050" dirty="0">
                <a:solidFill>
                  <a:prstClr val="black"/>
                </a:solidFill>
                <a:latin typeface="Consolas" panose="020B0609020204030204" pitchFamily="49" charset="0"/>
              </a:rPr>
              <a:t>;                </a:t>
            </a:r>
            <a:r>
              <a:rPr lang="en-US" sz="1050" dirty="0">
                <a:solidFill>
                  <a:srgbClr val="008000"/>
                </a:solidFill>
                <a:latin typeface="Consolas" panose="020B0609020204030204" pitchFamily="49" charset="0"/>
              </a:rPr>
              <a:t>// Reservoir dimension - number of cells - height Min:10 Max: 512</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RESERVOIR_BLOCKPRICE </a:t>
            </a:r>
            <a:r>
              <a:rPr lang="en-US" sz="1050" dirty="0">
                <a:solidFill>
                  <a:prstClr val="black"/>
                </a:solidFill>
                <a:latin typeface="Consolas" panose="020B0609020204030204" pitchFamily="49" charset="0"/>
              </a:rPr>
              <a:t>= </a:t>
            </a:r>
            <a:r>
              <a:rPr lang="en-US" sz="1050" dirty="0">
                <a:solidFill>
                  <a:srgbClr val="FF0000"/>
                </a:solidFill>
                <a:latin typeface="Consolas" panose="020B0609020204030204" pitchFamily="49" charset="0"/>
              </a:rPr>
              <a:t>5000</a:t>
            </a:r>
            <a:r>
              <a:rPr lang="en-US" sz="1050" dirty="0">
                <a:solidFill>
                  <a:prstClr val="black"/>
                </a:solidFill>
                <a:latin typeface="Consolas" panose="020B0609020204030204" pitchFamily="49" charset="0"/>
              </a:rPr>
              <a:t>;          </a:t>
            </a:r>
            <a:r>
              <a:rPr lang="en-US" sz="1050" dirty="0">
                <a:solidFill>
                  <a:srgbClr val="008000"/>
                </a:solidFill>
                <a:latin typeface="Consolas" panose="020B0609020204030204" pitchFamily="49" charset="0"/>
              </a:rPr>
              <a:t>// Cost of purchase of one cell of the </a:t>
            </a:r>
            <a:r>
              <a:rPr lang="en-US" sz="1050" dirty="0" smtClean="0">
                <a:solidFill>
                  <a:srgbClr val="008000"/>
                </a:solidFill>
                <a:latin typeface="Consolas" panose="020B0609020204030204" pitchFamily="49" charset="0"/>
              </a:rPr>
              <a:t>reservoir Min:1000 Max: 100000</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RESERVOIR_CAPACITY </a:t>
            </a:r>
            <a:r>
              <a:rPr lang="en-US" sz="1050" dirty="0">
                <a:solidFill>
                  <a:prstClr val="black"/>
                </a:solidFill>
                <a:latin typeface="Consolas" panose="020B0609020204030204" pitchFamily="49" charset="0"/>
              </a:rPr>
              <a:t>= </a:t>
            </a:r>
            <a:r>
              <a:rPr lang="en-US" sz="1050" dirty="0">
                <a:solidFill>
                  <a:srgbClr val="FF0000"/>
                </a:solidFill>
                <a:latin typeface="Consolas" panose="020B0609020204030204" pitchFamily="49" charset="0"/>
              </a:rPr>
              <a:t>20000</a:t>
            </a:r>
            <a:r>
              <a:rPr lang="en-US" sz="1050" dirty="0">
                <a:solidFill>
                  <a:prstClr val="black"/>
                </a:solidFill>
                <a:latin typeface="Consolas" panose="020B0609020204030204" pitchFamily="49" charset="0"/>
              </a:rPr>
              <a:t>;           </a:t>
            </a:r>
            <a:r>
              <a:rPr lang="en-US" sz="1050" dirty="0">
                <a:solidFill>
                  <a:srgbClr val="008000"/>
                </a:solidFill>
                <a:latin typeface="Consolas" panose="020B0609020204030204" pitchFamily="49" charset="0"/>
              </a:rPr>
              <a:t>// Total reservoir capacity spread aver the reservoir size</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RESERVOIR_CELL_MAXCAPACITY </a:t>
            </a:r>
            <a:r>
              <a:rPr lang="en-US" sz="1050" dirty="0">
                <a:solidFill>
                  <a:prstClr val="black"/>
                </a:solidFill>
                <a:latin typeface="Consolas" panose="020B0609020204030204" pitchFamily="49" charset="0"/>
              </a:rPr>
              <a:t>= 10;      </a:t>
            </a:r>
            <a:r>
              <a:rPr lang="en-US" sz="1050" dirty="0">
                <a:solidFill>
                  <a:srgbClr val="008000"/>
                </a:solidFill>
                <a:latin typeface="Consolas" panose="020B0609020204030204" pitchFamily="49" charset="0"/>
              </a:rPr>
              <a:t>// Maximum capacity for one cell</a:t>
            </a:r>
            <a:endParaRPr lang="en-US" sz="1050" dirty="0">
              <a:solidFill>
                <a:prstClr val="black"/>
              </a:solidFill>
              <a:latin typeface="Consolas" panose="020B0609020204030204" pitchFamily="49" charset="0"/>
            </a:endParaRPr>
          </a:p>
          <a:p>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COST_OF_PRODUCTION </a:t>
            </a:r>
            <a:r>
              <a:rPr lang="en-US" sz="1050" dirty="0">
                <a:solidFill>
                  <a:prstClr val="black"/>
                </a:solidFill>
                <a:latin typeface="Consolas" panose="020B0609020204030204" pitchFamily="49" charset="0"/>
              </a:rPr>
              <a:t>= </a:t>
            </a:r>
            <a:r>
              <a:rPr lang="en-US" sz="1050" dirty="0">
                <a:solidFill>
                  <a:srgbClr val="FF0000"/>
                </a:solidFill>
                <a:latin typeface="Consolas" panose="020B0609020204030204" pitchFamily="49" charset="0"/>
              </a:rPr>
              <a:t>1500</a:t>
            </a:r>
            <a:r>
              <a:rPr lang="en-US" sz="1050" dirty="0">
                <a:solidFill>
                  <a:prstClr val="black"/>
                </a:solidFill>
                <a:latin typeface="Consolas" panose="020B0609020204030204" pitchFamily="49" charset="0"/>
              </a:rPr>
              <a:t>;            </a:t>
            </a:r>
            <a:r>
              <a:rPr lang="en-US" sz="1050" dirty="0">
                <a:solidFill>
                  <a:srgbClr val="008000"/>
                </a:solidFill>
                <a:latin typeface="Consolas" panose="020B0609020204030204" pitchFamily="49" charset="0"/>
              </a:rPr>
              <a:t>// Each producing cell will cost this amount until stopped</a:t>
            </a:r>
            <a:endParaRPr lang="en-US" sz="1050" dirty="0">
              <a:solidFill>
                <a:prstClr val="black"/>
              </a:solidFill>
              <a:latin typeface="Consolas" panose="020B0609020204030204" pitchFamily="49" charset="0"/>
            </a:endParaRPr>
          </a:p>
          <a:p>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COST_OF_SERVICE_EXPLORE_SLB </a:t>
            </a:r>
            <a:r>
              <a:rPr lang="en-US" sz="1050" dirty="0">
                <a:solidFill>
                  <a:prstClr val="black"/>
                </a:solidFill>
                <a:latin typeface="Consolas" panose="020B0609020204030204" pitchFamily="49" charset="0"/>
              </a:rPr>
              <a:t>= 7500;   </a:t>
            </a:r>
            <a:r>
              <a:rPr lang="en-US" sz="1050" dirty="0">
                <a:solidFill>
                  <a:srgbClr val="008000"/>
                </a:solidFill>
                <a:latin typeface="Consolas" panose="020B0609020204030204" pitchFamily="49" charset="0"/>
              </a:rPr>
              <a:t>// Cost of exploration service - Schlumberger</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SERVICE_QUALITY_EXPLORE_SLB </a:t>
            </a:r>
            <a:r>
              <a:rPr lang="en-US" sz="1050" dirty="0">
                <a:solidFill>
                  <a:prstClr val="black"/>
                </a:solidFill>
                <a:latin typeface="Consolas" panose="020B0609020204030204" pitchFamily="49" charset="0"/>
              </a:rPr>
              <a:t>= </a:t>
            </a:r>
            <a:r>
              <a:rPr lang="en-US" sz="1050" dirty="0" smtClean="0">
                <a:solidFill>
                  <a:prstClr val="black"/>
                </a:solidFill>
                <a:latin typeface="Consolas" panose="020B0609020204030204" pitchFamily="49" charset="0"/>
              </a:rPr>
              <a:t>***;    </a:t>
            </a:r>
            <a:r>
              <a:rPr lang="en-US" sz="1050" dirty="0" smtClean="0">
                <a:solidFill>
                  <a:srgbClr val="008000"/>
                </a:solidFill>
                <a:latin typeface="Consolas" panose="020B0609020204030204" pitchFamily="49" charset="0"/>
              </a:rPr>
              <a:t>// </a:t>
            </a:r>
            <a:r>
              <a:rPr lang="en-US" sz="1050" dirty="0">
                <a:solidFill>
                  <a:srgbClr val="008000"/>
                </a:solidFill>
                <a:latin typeface="Consolas" panose="020B0609020204030204" pitchFamily="49" charset="0"/>
              </a:rPr>
              <a:t>lower number means lower accuracy of reporting</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COST_OF_SERVICE_EXPLORE_HAL </a:t>
            </a:r>
            <a:r>
              <a:rPr lang="en-US" sz="1050" dirty="0">
                <a:solidFill>
                  <a:prstClr val="black"/>
                </a:solidFill>
                <a:latin typeface="Consolas" panose="020B0609020204030204" pitchFamily="49" charset="0"/>
              </a:rPr>
              <a:t>= 6500;   </a:t>
            </a:r>
            <a:r>
              <a:rPr lang="en-US" sz="1050" dirty="0">
                <a:solidFill>
                  <a:srgbClr val="008000"/>
                </a:solidFill>
                <a:latin typeface="Consolas" panose="020B0609020204030204" pitchFamily="49" charset="0"/>
              </a:rPr>
              <a:t>// Cost of exploration service - </a:t>
            </a:r>
            <a:r>
              <a:rPr lang="en-US" sz="1050" dirty="0" smtClean="0">
                <a:solidFill>
                  <a:srgbClr val="008000"/>
                </a:solidFill>
                <a:latin typeface="Consolas" panose="020B0609020204030204" pitchFamily="49" charset="0"/>
              </a:rPr>
              <a:t>Halliburton</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SERVICE_QUALITY_EXPLORE_HAL </a:t>
            </a:r>
            <a:r>
              <a:rPr lang="en-US" sz="1050" dirty="0">
                <a:solidFill>
                  <a:prstClr val="black"/>
                </a:solidFill>
                <a:latin typeface="Consolas" panose="020B0609020204030204" pitchFamily="49" charset="0"/>
              </a:rPr>
              <a:t>= </a:t>
            </a:r>
            <a:r>
              <a:rPr lang="en-US" sz="1050" dirty="0" smtClean="0">
                <a:solidFill>
                  <a:prstClr val="black"/>
                </a:solidFill>
                <a:latin typeface="Consolas" panose="020B0609020204030204" pitchFamily="49" charset="0"/>
              </a:rPr>
              <a:t>***;    </a:t>
            </a:r>
            <a:r>
              <a:rPr lang="en-US" sz="1050" dirty="0" smtClean="0">
                <a:solidFill>
                  <a:srgbClr val="008000"/>
                </a:solidFill>
                <a:latin typeface="Consolas" panose="020B0609020204030204" pitchFamily="49" charset="0"/>
              </a:rPr>
              <a:t>// </a:t>
            </a:r>
            <a:r>
              <a:rPr lang="en-US" sz="1050" dirty="0">
                <a:solidFill>
                  <a:srgbClr val="008000"/>
                </a:solidFill>
                <a:latin typeface="Consolas" panose="020B0609020204030204" pitchFamily="49" charset="0"/>
              </a:rPr>
              <a:t>lower number means lower accuracy of reporting</a:t>
            </a:r>
            <a:endParaRPr lang="en-US" sz="1050" dirty="0">
              <a:solidFill>
                <a:prstClr val="black"/>
              </a:solidFill>
              <a:latin typeface="Consolas" panose="020B0609020204030204" pitchFamily="49" charset="0"/>
            </a:endParaRPr>
          </a:p>
          <a:p>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NODE_INITIAL_MONEY </a:t>
            </a:r>
            <a:r>
              <a:rPr lang="en-US" sz="1050" dirty="0">
                <a:solidFill>
                  <a:prstClr val="black"/>
                </a:solidFill>
                <a:latin typeface="Consolas" panose="020B0609020204030204" pitchFamily="49" charset="0"/>
              </a:rPr>
              <a:t>= 1000000;         </a:t>
            </a:r>
            <a:r>
              <a:rPr lang="en-US" sz="1050" dirty="0">
                <a:solidFill>
                  <a:srgbClr val="008000"/>
                </a:solidFill>
                <a:latin typeface="Consolas" panose="020B0609020204030204" pitchFamily="49" charset="0"/>
              </a:rPr>
              <a:t>// Initial money to start working with</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OIL_UNIT_PRICE </a:t>
            </a:r>
            <a:r>
              <a:rPr lang="en-US" sz="1050" dirty="0">
                <a:solidFill>
                  <a:prstClr val="black"/>
                </a:solidFill>
                <a:latin typeface="Consolas" panose="020B0609020204030204" pitchFamily="49" charset="0"/>
              </a:rPr>
              <a:t>= </a:t>
            </a:r>
            <a:r>
              <a:rPr lang="en-US" sz="1050" dirty="0" smtClean="0">
                <a:solidFill>
                  <a:prstClr val="black"/>
                </a:solidFill>
                <a:latin typeface="Consolas" panose="020B0609020204030204" pitchFamily="49" charset="0"/>
              </a:rPr>
              <a:t>2500;                </a:t>
            </a:r>
            <a:r>
              <a:rPr lang="en-US" sz="1050" dirty="0">
                <a:solidFill>
                  <a:srgbClr val="008000"/>
                </a:solidFill>
                <a:latin typeface="Consolas" panose="020B0609020204030204" pitchFamily="49" charset="0"/>
              </a:rPr>
              <a:t>// For each unit extracted, owner of rig will get this amount</a:t>
            </a:r>
            <a:endParaRPr lang="en-US" sz="1050" dirty="0">
              <a:solidFill>
                <a:prstClr val="black"/>
              </a:solidFill>
              <a:latin typeface="Consolas" panose="020B0609020204030204" pitchFamily="49" charset="0"/>
            </a:endParaRPr>
          </a:p>
          <a:p>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COST_OF_SERVICE_DRILL_SLB </a:t>
            </a:r>
            <a:r>
              <a:rPr lang="en-US" sz="1050" dirty="0">
                <a:solidFill>
                  <a:prstClr val="black"/>
                </a:solidFill>
                <a:latin typeface="Consolas" panose="020B0609020204030204" pitchFamily="49" charset="0"/>
              </a:rPr>
              <a:t>= 20000;    </a:t>
            </a:r>
            <a:r>
              <a:rPr lang="en-US" sz="1050" dirty="0">
                <a:solidFill>
                  <a:srgbClr val="008000"/>
                </a:solidFill>
                <a:latin typeface="Consolas" panose="020B0609020204030204" pitchFamily="49" charset="0"/>
              </a:rPr>
              <a:t>// Cost of drilling - Schlumberger</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SERVICE_QUALITY_DRILL_SLB </a:t>
            </a:r>
            <a:r>
              <a:rPr lang="en-US" sz="1050" dirty="0">
                <a:solidFill>
                  <a:prstClr val="black"/>
                </a:solidFill>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r>
              <a:rPr lang="en-US" sz="1050" dirty="0" smtClean="0">
                <a:solidFill>
                  <a:prstClr val="black"/>
                </a:solidFill>
                <a:latin typeface="Consolas" panose="020B0609020204030204" pitchFamily="49" charset="0"/>
              </a:rPr>
              <a:t>       </a:t>
            </a:r>
            <a:r>
              <a:rPr lang="en-US" sz="1050" dirty="0" smtClean="0">
                <a:solidFill>
                  <a:srgbClr val="008000"/>
                </a:solidFill>
                <a:latin typeface="Consolas" panose="020B0609020204030204" pitchFamily="49" charset="0"/>
              </a:rPr>
              <a:t>// </a:t>
            </a:r>
            <a:r>
              <a:rPr lang="en-US" sz="1050" dirty="0">
                <a:solidFill>
                  <a:srgbClr val="008000"/>
                </a:solidFill>
                <a:latin typeface="Consolas" panose="020B0609020204030204" pitchFamily="49" charset="0"/>
              </a:rPr>
              <a:t>lower number means lower accuracy of reporting</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COST_OF_SERVICE_DRILL_HAL </a:t>
            </a:r>
            <a:r>
              <a:rPr lang="en-US" sz="1050" dirty="0">
                <a:solidFill>
                  <a:prstClr val="black"/>
                </a:solidFill>
                <a:latin typeface="Consolas" panose="020B0609020204030204" pitchFamily="49" charset="0"/>
              </a:rPr>
              <a:t>= 15000;    </a:t>
            </a:r>
            <a:r>
              <a:rPr lang="en-US" sz="1050" dirty="0">
                <a:solidFill>
                  <a:srgbClr val="008000"/>
                </a:solidFill>
                <a:latin typeface="Consolas" panose="020B0609020204030204" pitchFamily="49" charset="0"/>
              </a:rPr>
              <a:t>// Cost of drilling - </a:t>
            </a:r>
            <a:r>
              <a:rPr lang="en-US" sz="1050" dirty="0" smtClean="0">
                <a:solidFill>
                  <a:srgbClr val="008000"/>
                </a:solidFill>
                <a:latin typeface="Consolas" panose="020B0609020204030204" pitchFamily="49" charset="0"/>
              </a:rPr>
              <a:t>Halliburton</a:t>
            </a:r>
            <a:endParaRPr lang="en-US" sz="1050" dirty="0">
              <a:solidFill>
                <a:prstClr val="black"/>
              </a:solidFill>
              <a:latin typeface="Consolas" panose="020B0609020204030204" pitchFamily="49" charset="0"/>
            </a:endParaRPr>
          </a:p>
          <a:p>
            <a:r>
              <a:rPr lang="en-US" sz="1050" dirty="0" smtClean="0">
                <a:solidFill>
                  <a:prstClr val="black"/>
                </a:solidFill>
                <a:latin typeface="Consolas" panose="020B0609020204030204" pitchFamily="49" charset="0"/>
              </a:rPr>
              <a:t>SERVICE_QUALITY_DRILL_HAL </a:t>
            </a:r>
            <a:r>
              <a:rPr lang="en-US" sz="1050" dirty="0">
                <a:solidFill>
                  <a:prstClr val="black"/>
                </a:solidFill>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a:t>
            </a:r>
            <a:r>
              <a:rPr lang="en-US" sz="1050" dirty="0" smtClean="0">
                <a:solidFill>
                  <a:prstClr val="black"/>
                </a:solidFill>
                <a:latin typeface="Consolas" panose="020B0609020204030204" pitchFamily="49" charset="0"/>
              </a:rPr>
              <a:t>      </a:t>
            </a:r>
            <a:r>
              <a:rPr lang="en-US" sz="1050" dirty="0" smtClean="0">
                <a:solidFill>
                  <a:srgbClr val="008000"/>
                </a:solidFill>
                <a:latin typeface="Consolas" panose="020B0609020204030204" pitchFamily="49" charset="0"/>
              </a:rPr>
              <a:t>// </a:t>
            </a:r>
            <a:r>
              <a:rPr lang="en-US" sz="1050" dirty="0">
                <a:solidFill>
                  <a:srgbClr val="008000"/>
                </a:solidFill>
                <a:latin typeface="Consolas" panose="020B0609020204030204" pitchFamily="49" charset="0"/>
              </a:rPr>
              <a:t>lower number means lower accuracy of </a:t>
            </a:r>
            <a:r>
              <a:rPr lang="en-US" sz="1050" dirty="0" smtClean="0">
                <a:solidFill>
                  <a:srgbClr val="008000"/>
                </a:solidFill>
                <a:latin typeface="Consolas" panose="020B0609020204030204" pitchFamily="49" charset="0"/>
              </a:rPr>
              <a:t>reporting</a:t>
            </a:r>
          </a:p>
          <a:p>
            <a:endParaRPr lang="en-US" sz="1050" dirty="0" smtClean="0">
              <a:solidFill>
                <a:srgbClr val="008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COST_OF_SERVICE_STIMULATE_SLB </a:t>
            </a:r>
            <a:r>
              <a:rPr lang="en-US" sz="1050" dirty="0">
                <a:solidFill>
                  <a:srgbClr val="000000"/>
                </a:solidFill>
                <a:highlight>
                  <a:srgbClr val="FFFFFF"/>
                </a:highlight>
                <a:latin typeface="Consolas" panose="020B0609020204030204" pitchFamily="49" charset="0"/>
              </a:rPr>
              <a:t>= 20000;    </a:t>
            </a:r>
            <a:r>
              <a:rPr lang="en-US" sz="1050" dirty="0">
                <a:solidFill>
                  <a:srgbClr val="008000"/>
                </a:solidFill>
                <a:highlight>
                  <a:srgbClr val="FFFFFF"/>
                </a:highlight>
                <a:latin typeface="Consolas" panose="020B0609020204030204" pitchFamily="49" charset="0"/>
              </a:rPr>
              <a:t>// Cost of stimulation - Schlumberger</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SERVICE_QUALITY_STIMULATE_SLB </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lower number means lower accuracy of reporting</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COST_OF_SERVICE_STIMULATE_HAL </a:t>
            </a:r>
            <a:r>
              <a:rPr lang="en-US" sz="1050" dirty="0">
                <a:solidFill>
                  <a:srgbClr val="000000"/>
                </a:solidFill>
                <a:highlight>
                  <a:srgbClr val="FFFFFF"/>
                </a:highlight>
                <a:latin typeface="Consolas" panose="020B0609020204030204" pitchFamily="49" charset="0"/>
              </a:rPr>
              <a:t>= 15000;    </a:t>
            </a:r>
            <a:r>
              <a:rPr lang="en-US" sz="1050" dirty="0">
                <a:solidFill>
                  <a:srgbClr val="008000"/>
                </a:solidFill>
                <a:highlight>
                  <a:srgbClr val="FFFFFF"/>
                </a:highlight>
                <a:latin typeface="Consolas" panose="020B0609020204030204" pitchFamily="49" charset="0"/>
              </a:rPr>
              <a:t>// Cost of stimulation - </a:t>
            </a:r>
            <a:r>
              <a:rPr lang="en-US" sz="1050" dirty="0" smtClean="0">
                <a:solidFill>
                  <a:srgbClr val="008000"/>
                </a:solidFill>
                <a:highlight>
                  <a:srgbClr val="FFFFFF"/>
                </a:highlight>
                <a:latin typeface="Consolas" panose="020B0609020204030204" pitchFamily="49" charset="0"/>
              </a:rPr>
              <a:t>Halliburton</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SERVICE_QUALITY_STIMULATE_HAL </a:t>
            </a:r>
            <a:r>
              <a:rPr lang="en-US" sz="1050" dirty="0">
                <a:solidFill>
                  <a:srgbClr val="000000"/>
                </a:solidFill>
                <a:highlight>
                  <a:srgbClr val="FFFFFF"/>
                </a:highlight>
                <a:latin typeface="Consolas" panose="020B0609020204030204" pitchFamily="49" charset="0"/>
              </a:rPr>
              <a:t>= </a:t>
            </a:r>
            <a:r>
              <a:rPr lang="en-US" sz="1050" dirty="0" smtClean="0">
                <a:solidFill>
                  <a:srgbClr val="000000"/>
                </a:solidFill>
                <a:highlight>
                  <a:srgbClr val="FFFFFF"/>
                </a:highlight>
                <a:latin typeface="Consolas" panose="020B0609020204030204" pitchFamily="49" charset="0"/>
              </a:rPr>
              <a:t>***;      </a:t>
            </a:r>
            <a:r>
              <a:rPr lang="en-US" sz="1050" dirty="0" smtClean="0">
                <a:solidFill>
                  <a:srgbClr val="008000"/>
                </a:solidFill>
                <a:highlight>
                  <a:srgbClr val="FFFFFF"/>
                </a:highlight>
                <a:latin typeface="Consolas" panose="020B0609020204030204" pitchFamily="49" charset="0"/>
              </a:rPr>
              <a:t>// </a:t>
            </a:r>
            <a:r>
              <a:rPr lang="en-US" sz="1050" dirty="0">
                <a:solidFill>
                  <a:srgbClr val="008000"/>
                </a:solidFill>
                <a:highlight>
                  <a:srgbClr val="FFFFFF"/>
                </a:highlight>
                <a:latin typeface="Consolas" panose="020B0609020204030204" pitchFamily="49" charset="0"/>
              </a:rPr>
              <a:t>lower number means lower accuracy of reporting</a:t>
            </a:r>
            <a:endParaRPr lang="en-US" sz="1050" dirty="0">
              <a:solidFill>
                <a:prstClr val="black"/>
              </a:solidFill>
              <a:latin typeface="Consolas" panose="020B0609020204030204" pitchFamily="49" charset="0"/>
            </a:endParaRPr>
          </a:p>
        </p:txBody>
      </p:sp>
      <p:sp>
        <p:nvSpPr>
          <p:cNvPr id="5" name="Rectangle 4"/>
          <p:cNvSpPr/>
          <p:nvPr/>
        </p:nvSpPr>
        <p:spPr>
          <a:xfrm>
            <a:off x="420914" y="5554336"/>
            <a:ext cx="3413114" cy="276999"/>
          </a:xfrm>
          <a:prstGeom prst="rect">
            <a:avLst/>
          </a:prstGeom>
        </p:spPr>
        <p:txBody>
          <a:bodyPr wrap="none">
            <a:spAutoFit/>
          </a:bodyPr>
          <a:lstStyle/>
          <a:p>
            <a:r>
              <a:rPr lang="en-US" sz="1200" dirty="0" smtClean="0">
                <a:solidFill>
                  <a:srgbClr val="FF0000"/>
                </a:solidFill>
                <a:latin typeface="Consolas" panose="020B0609020204030204" pitchFamily="49" charset="0"/>
              </a:rPr>
              <a:t>* Subject to change during competition</a:t>
            </a:r>
            <a:endParaRPr lang="en-US" sz="1200" dirty="0"/>
          </a:p>
        </p:txBody>
      </p:sp>
    </p:spTree>
    <p:extLst>
      <p:ext uri="{BB962C8B-B14F-4D97-AF65-F5344CB8AC3E}">
        <p14:creationId xmlns:p14="http://schemas.microsoft.com/office/powerpoint/2010/main" val="2953079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Economics</a:t>
            </a:r>
            <a:endParaRPr lang="en-US" dirty="0"/>
          </a:p>
        </p:txBody>
      </p:sp>
      <p:sp>
        <p:nvSpPr>
          <p:cNvPr id="3" name="Content Placeholder 2"/>
          <p:cNvSpPr>
            <a:spLocks noGrp="1"/>
          </p:cNvSpPr>
          <p:nvPr>
            <p:ph idx="1"/>
          </p:nvPr>
        </p:nvSpPr>
        <p:spPr>
          <a:xfrm>
            <a:off x="677334" y="899887"/>
            <a:ext cx="9468152" cy="5141476"/>
          </a:xfrm>
        </p:spPr>
        <p:txBody>
          <a:bodyPr/>
          <a:lstStyle/>
          <a:p>
            <a:r>
              <a:rPr lang="en-US" dirty="0" smtClean="0"/>
              <a:t>Potential total cost of exploration</a:t>
            </a:r>
          </a:p>
          <a:p>
            <a:pPr marL="0" indent="0">
              <a:buNone/>
            </a:pPr>
            <a:r>
              <a:rPr lang="en-US" dirty="0">
                <a:solidFill>
                  <a:prstClr val="black"/>
                </a:solidFill>
                <a:latin typeface="Consolas" panose="020B0609020204030204" pitchFamily="49" charset="0"/>
              </a:rPr>
              <a:t>RESERVOIR_WIDTH </a:t>
            </a:r>
            <a:r>
              <a:rPr lang="en-US" dirty="0" smtClean="0">
                <a:solidFill>
                  <a:prstClr val="black"/>
                </a:solidFill>
                <a:latin typeface="Consolas" panose="020B0609020204030204" pitchFamily="49" charset="0"/>
              </a:rPr>
              <a:t>x RESERVOIR_HEIGHT x  COST_OF_SERVICE_EXPLORE_SLB|HAL</a:t>
            </a:r>
          </a:p>
          <a:p>
            <a:pPr marL="0" indent="0">
              <a:buNone/>
            </a:pPr>
            <a:endParaRPr lang="en-US" dirty="0" smtClean="0">
              <a:solidFill>
                <a:prstClr val="black"/>
              </a:solidFill>
              <a:latin typeface="Consolas" panose="020B0609020204030204" pitchFamily="49" charset="0"/>
            </a:endParaRPr>
          </a:p>
          <a:p>
            <a:r>
              <a:rPr lang="en-US" dirty="0"/>
              <a:t>Potential oil production </a:t>
            </a:r>
            <a:r>
              <a:rPr lang="en-US" dirty="0" smtClean="0"/>
              <a:t>revenue</a:t>
            </a:r>
            <a:endParaRPr lang="en-US" dirty="0"/>
          </a:p>
          <a:p>
            <a:pPr marL="0" indent="0">
              <a:buNone/>
            </a:pPr>
            <a:r>
              <a:rPr lang="en-US" dirty="0">
                <a:solidFill>
                  <a:prstClr val="black"/>
                </a:solidFill>
                <a:latin typeface="Consolas" panose="020B0609020204030204" pitchFamily="49" charset="0"/>
              </a:rPr>
              <a:t>RESERVOIR_CAPACITY * OIL_UNIT_PRICE</a:t>
            </a:r>
          </a:p>
          <a:p>
            <a:pPr marL="0" indent="0">
              <a:buNone/>
            </a:pPr>
            <a:endParaRPr lang="en-US" dirty="0" smtClean="0">
              <a:solidFill>
                <a:prstClr val="black"/>
              </a:solidFill>
              <a:latin typeface="Consolas" panose="020B0609020204030204" pitchFamily="49" charset="0"/>
            </a:endParaRPr>
          </a:p>
          <a:p>
            <a:r>
              <a:rPr lang="en-US" dirty="0"/>
              <a:t>Potential oil production </a:t>
            </a:r>
            <a:r>
              <a:rPr lang="en-US" dirty="0" smtClean="0"/>
              <a:t>net profit</a:t>
            </a:r>
            <a:endParaRPr lang="en-US" dirty="0"/>
          </a:p>
          <a:p>
            <a:pPr marL="0" indent="0">
              <a:buNone/>
            </a:pPr>
            <a:r>
              <a:rPr lang="en-US" dirty="0">
                <a:solidFill>
                  <a:prstClr val="black"/>
                </a:solidFill>
                <a:latin typeface="Consolas" panose="020B0609020204030204" pitchFamily="49" charset="0"/>
              </a:rPr>
              <a:t>RESERVOIR_CAPACITY </a:t>
            </a:r>
            <a:r>
              <a:rPr lang="en-US" dirty="0" smtClean="0">
                <a:solidFill>
                  <a:prstClr val="black"/>
                </a:solidFill>
                <a:latin typeface="Consolas" panose="020B0609020204030204" pitchFamily="49" charset="0"/>
              </a:rPr>
              <a:t>x OIL_UNIT_PRICE - COST_OF_PRODUCTION x R x N</a:t>
            </a:r>
          </a:p>
          <a:p>
            <a:pPr marL="0" indent="0">
              <a:buNone/>
            </a:pPr>
            <a:r>
              <a:rPr lang="en-US" dirty="0" smtClean="0">
                <a:solidFill>
                  <a:prstClr val="black"/>
                </a:solidFill>
                <a:latin typeface="Consolas" panose="020B0609020204030204" pitchFamily="49" charset="0"/>
              </a:rPr>
              <a:t>R= number of rounds of production </a:t>
            </a:r>
          </a:p>
          <a:p>
            <a:pPr marL="0" indent="0">
              <a:buNone/>
            </a:pPr>
            <a:r>
              <a:rPr lang="en-US" dirty="0" smtClean="0">
                <a:solidFill>
                  <a:prstClr val="black"/>
                </a:solidFill>
                <a:latin typeface="Consolas" panose="020B0609020204030204" pitchFamily="49" charset="0"/>
              </a:rPr>
              <a:t>N=number of producing rigs. Because oil is produced from surrounding cells, N can be less than WIDTH x HEIGHT</a:t>
            </a:r>
          </a:p>
          <a:p>
            <a:pPr marL="0" indent="0">
              <a:buNone/>
            </a:pPr>
            <a:endParaRPr lang="en-US" dirty="0">
              <a:solidFill>
                <a:prstClr val="black"/>
              </a:solidFill>
              <a:latin typeface="Consolas" panose="020B0609020204030204" pitchFamily="49" charset="0"/>
            </a:endParaRPr>
          </a:p>
          <a:p>
            <a:pPr marL="0" indent="0">
              <a:buNone/>
            </a:pPr>
            <a:endParaRPr lang="en-US" dirty="0" smtClean="0">
              <a:solidFill>
                <a:prstClr val="black"/>
              </a:solidFill>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189167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&lt;</a:t>
            </a:r>
            <a:r>
              <a:rPr lang="en-US" b="1" dirty="0" err="1" smtClean="0"/>
              <a:t>yourteam</a:t>
            </a:r>
            <a:r>
              <a:rPr lang="en-US" dirty="0" smtClean="0"/>
              <a:t>&gt; </a:t>
            </a:r>
            <a:r>
              <a:rPr lang="en-US" b="1" dirty="0" smtClean="0"/>
              <a:t>1 Slide </a:t>
            </a:r>
            <a:r>
              <a:rPr lang="en-US" dirty="0" smtClean="0"/>
              <a:t>Presentation  </a:t>
            </a:r>
            <a:endParaRPr lang="en-US" dirty="0"/>
          </a:p>
        </p:txBody>
      </p:sp>
      <p:sp>
        <p:nvSpPr>
          <p:cNvPr id="5" name="TextBox 4"/>
          <p:cNvSpPr txBox="1"/>
          <p:nvPr/>
        </p:nvSpPr>
        <p:spPr>
          <a:xfrm>
            <a:off x="3316257" y="1207754"/>
            <a:ext cx="3746538" cy="4893647"/>
          </a:xfrm>
          <a:prstGeom prst="rect">
            <a:avLst/>
          </a:prstGeom>
          <a:noFill/>
        </p:spPr>
        <p:txBody>
          <a:bodyPr wrap="none" rtlCol="0">
            <a:spAutoFit/>
          </a:bodyPr>
          <a:lstStyle/>
          <a:p>
            <a:r>
              <a:rPr lang="en-US" sz="2400" dirty="0" smtClean="0"/>
              <a:t>Describe the team work</a:t>
            </a:r>
          </a:p>
          <a:p>
            <a:endParaRPr lang="en-US" sz="2400" dirty="0" smtClean="0"/>
          </a:p>
          <a:p>
            <a:endParaRPr lang="en-US" sz="2400" dirty="0"/>
          </a:p>
          <a:p>
            <a:endParaRPr lang="en-US" sz="2400" dirty="0"/>
          </a:p>
          <a:p>
            <a:r>
              <a:rPr lang="en-US" sz="2400" dirty="0" smtClean="0"/>
              <a:t>Describe the design</a:t>
            </a:r>
          </a:p>
          <a:p>
            <a:endParaRPr lang="en-US" sz="2400" dirty="0" smtClean="0"/>
          </a:p>
          <a:p>
            <a:endParaRPr lang="en-US" sz="2400" dirty="0"/>
          </a:p>
          <a:p>
            <a:endParaRPr lang="en-US" sz="2400" dirty="0"/>
          </a:p>
          <a:p>
            <a:r>
              <a:rPr lang="en-US" sz="2400" dirty="0"/>
              <a:t>Describe </a:t>
            </a:r>
            <a:r>
              <a:rPr lang="en-US" sz="2400" dirty="0" smtClean="0"/>
              <a:t>the testability</a:t>
            </a:r>
          </a:p>
          <a:p>
            <a:endParaRPr lang="en-US" sz="2400" dirty="0" smtClean="0"/>
          </a:p>
          <a:p>
            <a:endParaRPr lang="en-US" sz="2400" dirty="0"/>
          </a:p>
          <a:p>
            <a:endParaRPr lang="en-US" sz="2400" dirty="0"/>
          </a:p>
          <a:p>
            <a:r>
              <a:rPr lang="en-US" sz="2400" dirty="0" smtClean="0"/>
              <a:t>Describe the strategy(</a:t>
            </a:r>
            <a:r>
              <a:rPr lang="en-US" sz="2400" dirty="0" err="1" smtClean="0"/>
              <a:t>ies</a:t>
            </a:r>
            <a:r>
              <a:rPr lang="en-US" sz="2400" dirty="0" smtClean="0"/>
              <a:t>)</a:t>
            </a:r>
            <a:endParaRPr lang="en-US" sz="2400" dirty="0"/>
          </a:p>
        </p:txBody>
      </p:sp>
    </p:spTree>
    <p:extLst>
      <p:ext uri="{BB962C8B-B14F-4D97-AF65-F5344CB8AC3E}">
        <p14:creationId xmlns:p14="http://schemas.microsoft.com/office/powerpoint/2010/main" val="3928958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941869" y="2804452"/>
            <a:ext cx="3033042" cy="4068304"/>
          </a:xfrm>
          <a:prstGeom prst="rect">
            <a:avLst/>
          </a:prstGeom>
          <a:gradFill>
            <a:gsLst>
              <a:gs pos="0">
                <a:schemeClr val="dk1">
                  <a:tint val="96000"/>
                  <a:lumMod val="100000"/>
                  <a:alpha val="70000"/>
                </a:schemeClr>
              </a:gs>
              <a:gs pos="78000">
                <a:schemeClr val="dk1">
                  <a:shade val="94000"/>
                  <a:lumMod val="94000"/>
                  <a:alpha val="47000"/>
                </a:schemeClr>
              </a:gs>
            </a:gsLst>
          </a:gradFill>
          <a:ln>
            <a:noFill/>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Game - Objectives</a:t>
            </a:r>
            <a:endParaRPr lang="en-US" dirty="0"/>
          </a:p>
        </p:txBody>
      </p:sp>
      <p:sp>
        <p:nvSpPr>
          <p:cNvPr id="3" name="Content Placeholder 2"/>
          <p:cNvSpPr>
            <a:spLocks noGrp="1"/>
          </p:cNvSpPr>
          <p:nvPr>
            <p:ph idx="1"/>
          </p:nvPr>
        </p:nvSpPr>
        <p:spPr>
          <a:xfrm>
            <a:off x="357809" y="2160589"/>
            <a:ext cx="8916193" cy="3880773"/>
          </a:xfrm>
        </p:spPr>
        <p:txBody>
          <a:bodyPr>
            <a:normAutofit fontScale="92500" lnSpcReduction="20000"/>
          </a:bodyPr>
          <a:lstStyle/>
          <a:p>
            <a:r>
              <a:rPr lang="en-US" dirty="0" smtClean="0"/>
              <a:t>Before each game between two teams, a game map is generated (randomly)</a:t>
            </a:r>
          </a:p>
          <a:p>
            <a:endParaRPr lang="en-US" dirty="0" smtClean="0"/>
          </a:p>
          <a:p>
            <a:r>
              <a:rPr lang="en-US" dirty="0" smtClean="0"/>
              <a:t>The game map represent a virtual reservoir with oil reserves</a:t>
            </a:r>
          </a:p>
          <a:p>
            <a:endParaRPr lang="en-US" dirty="0" smtClean="0"/>
          </a:p>
          <a:p>
            <a:r>
              <a:rPr lang="en-US" dirty="0" smtClean="0"/>
              <a:t>Each team has objective to purchase, explore, drill, stimulate and produce</a:t>
            </a:r>
          </a:p>
          <a:p>
            <a:endParaRPr lang="en-US" dirty="0" smtClean="0"/>
          </a:p>
          <a:p>
            <a:r>
              <a:rPr lang="en-US" dirty="0" smtClean="0"/>
              <a:t>Winning team is the one that has the </a:t>
            </a:r>
            <a:r>
              <a:rPr lang="en-US" sz="1900" b="1" dirty="0" smtClean="0">
                <a:solidFill>
                  <a:srgbClr val="FF0000"/>
                </a:solidFill>
              </a:rPr>
              <a:t>most money </a:t>
            </a:r>
            <a:r>
              <a:rPr lang="en-US" dirty="0" smtClean="0"/>
              <a:t>compared to the other team</a:t>
            </a:r>
            <a:r>
              <a:rPr lang="en-US" b="1" dirty="0" smtClean="0"/>
              <a:t/>
            </a:r>
            <a:br>
              <a:rPr lang="en-US" b="1" dirty="0" smtClean="0"/>
            </a:br>
            <a:r>
              <a:rPr lang="en-US" b="1" dirty="0" smtClean="0"/>
              <a:t/>
            </a:r>
            <a:br>
              <a:rPr lang="en-US" b="1" dirty="0" smtClean="0"/>
            </a:br>
            <a:r>
              <a:rPr lang="en-US" dirty="0" smtClean="0"/>
              <a:t>Or in case </a:t>
            </a:r>
            <a:r>
              <a:rPr lang="en-US" b="1" dirty="0" smtClean="0">
                <a:solidFill>
                  <a:srgbClr val="FF0000"/>
                </a:solidFill>
              </a:rPr>
              <a:t>no money</a:t>
            </a:r>
            <a:r>
              <a:rPr lang="en-US" dirty="0" smtClean="0">
                <a:solidFill>
                  <a:srgbClr val="FF0000"/>
                </a:solidFill>
              </a:rPr>
              <a:t> </a:t>
            </a:r>
            <a:r>
              <a:rPr lang="en-US" dirty="0" smtClean="0"/>
              <a:t>left for all teams, winner is the one that </a:t>
            </a:r>
            <a:r>
              <a:rPr lang="en-US" b="1" dirty="0" smtClean="0"/>
              <a:t>produced the most</a:t>
            </a:r>
            <a:br>
              <a:rPr lang="en-US" b="1" dirty="0" smtClean="0"/>
            </a:br>
            <a:r>
              <a:rPr lang="en-US" b="1" dirty="0" smtClean="0"/>
              <a:t>No money left </a:t>
            </a:r>
            <a:r>
              <a:rPr lang="en-US" dirty="0" smtClean="0"/>
              <a:t>means none of the team have more than $30,000 left in bank.</a:t>
            </a:r>
            <a:endParaRPr lang="en-US" dirty="0"/>
          </a:p>
          <a:p>
            <a:pPr lvl="1"/>
            <a:endParaRPr lang="en-US" dirty="0"/>
          </a:p>
          <a:p>
            <a:r>
              <a:rPr lang="en-US" dirty="0" smtClean="0"/>
              <a:t>Special prizes for </a:t>
            </a:r>
            <a:r>
              <a:rPr lang="en-US" b="1" dirty="0" smtClean="0"/>
              <a:t>innovation, team spirit and learning </a:t>
            </a:r>
            <a:r>
              <a:rPr lang="en-US" dirty="0" smtClean="0"/>
              <a:t>will be awarded</a:t>
            </a:r>
          </a:p>
          <a:p>
            <a:endParaRPr lang="en-US" dirty="0" smtClean="0"/>
          </a:p>
          <a:p>
            <a:endParaRPr lang="en-US" dirty="0"/>
          </a:p>
        </p:txBody>
      </p:sp>
      <p:pic>
        <p:nvPicPr>
          <p:cNvPr id="5" name="Picture 2" descr="Geco Triton is the newest addition to Schlumberger's seismic fleet and ..."/>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361692" y="3626256"/>
            <a:ext cx="1037608" cy="82329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271228" y="4464528"/>
            <a:ext cx="1037608" cy="82329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143800" y="2819861"/>
            <a:ext cx="1037608" cy="82329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75280" y="5949144"/>
            <a:ext cx="1021762" cy="82329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2" name="Group 21"/>
          <p:cNvGrpSpPr/>
          <p:nvPr/>
        </p:nvGrpSpPr>
        <p:grpSpPr>
          <a:xfrm>
            <a:off x="8941869" y="512228"/>
            <a:ext cx="3070458" cy="2292224"/>
            <a:chOff x="8942337" y="724924"/>
            <a:chExt cx="2785548" cy="2079527"/>
          </a:xfrm>
          <a:effectLst>
            <a:outerShdw blurRad="50800" dist="38100" dir="2700000" algn="tl" rotWithShape="0">
              <a:prstClr val="black">
                <a:alpha val="40000"/>
              </a:prstClr>
            </a:outerShdw>
          </a:effectLst>
        </p:grpSpPr>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42337" y="744174"/>
              <a:ext cx="2751604" cy="2060277"/>
            </a:xfrm>
            <a:prstGeom prst="rect">
              <a:avLst/>
            </a:prstGeom>
          </p:spPr>
        </p:pic>
        <p:sp>
          <p:nvSpPr>
            <p:cNvPr id="9" name="TextBox 8"/>
            <p:cNvSpPr txBox="1"/>
            <p:nvPr/>
          </p:nvSpPr>
          <p:spPr>
            <a:xfrm>
              <a:off x="10360203" y="724924"/>
              <a:ext cx="1367682" cy="307777"/>
            </a:xfrm>
            <a:prstGeom prst="rect">
              <a:avLst/>
            </a:prstGeom>
            <a:noFill/>
          </p:spPr>
          <p:txBody>
            <a:bodyPr wrap="none" rtlCol="0">
              <a:spAutoFit/>
            </a:bodyPr>
            <a:lstStyle/>
            <a:p>
              <a:r>
                <a:rPr lang="en-US" sz="1400" dirty="0" smtClean="0">
                  <a:solidFill>
                    <a:schemeClr val="bg1">
                      <a:lumMod val="95000"/>
                    </a:schemeClr>
                  </a:solidFill>
                </a:rPr>
                <a:t>The game map</a:t>
              </a:r>
              <a:endParaRPr lang="en-US" sz="1400" dirty="0">
                <a:solidFill>
                  <a:schemeClr val="bg1">
                    <a:lumMod val="95000"/>
                  </a:schemeClr>
                </a:solidFill>
              </a:endParaRPr>
            </a:p>
          </p:txBody>
        </p:sp>
        <p:sp>
          <p:nvSpPr>
            <p:cNvPr id="10" name="TextBox 9"/>
            <p:cNvSpPr txBox="1"/>
            <p:nvPr/>
          </p:nvSpPr>
          <p:spPr>
            <a:xfrm>
              <a:off x="9721625" y="921698"/>
              <a:ext cx="385042" cy="276999"/>
            </a:xfrm>
            <a:prstGeom prst="rect">
              <a:avLst/>
            </a:prstGeom>
            <a:noFill/>
          </p:spPr>
          <p:txBody>
            <a:bodyPr wrap="none" rtlCol="0">
              <a:spAutoFit/>
            </a:bodyPr>
            <a:lstStyle/>
            <a:p>
              <a:r>
                <a:rPr lang="en-US" sz="1200" i="1" dirty="0" smtClean="0">
                  <a:solidFill>
                    <a:schemeClr val="bg1">
                      <a:lumMod val="75000"/>
                    </a:schemeClr>
                  </a:solidFill>
                </a:rPr>
                <a:t>Oil</a:t>
              </a:r>
              <a:endParaRPr lang="en-US" sz="1200" i="1" dirty="0">
                <a:solidFill>
                  <a:schemeClr val="bg1">
                    <a:lumMod val="75000"/>
                  </a:schemeClr>
                </a:solidFill>
              </a:endParaRPr>
            </a:p>
          </p:txBody>
        </p:sp>
        <p:sp>
          <p:nvSpPr>
            <p:cNvPr id="11" name="TextBox 10"/>
            <p:cNvSpPr txBox="1"/>
            <p:nvPr/>
          </p:nvSpPr>
          <p:spPr>
            <a:xfrm>
              <a:off x="9883650" y="1593862"/>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2" name="TextBox 11"/>
            <p:cNvSpPr txBox="1"/>
            <p:nvPr/>
          </p:nvSpPr>
          <p:spPr>
            <a:xfrm>
              <a:off x="10757945" y="2410406"/>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3" name="TextBox 12"/>
            <p:cNvSpPr txBox="1"/>
            <p:nvPr/>
          </p:nvSpPr>
          <p:spPr>
            <a:xfrm>
              <a:off x="10825323" y="1640385"/>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4" name="TextBox 13"/>
            <p:cNvSpPr txBox="1"/>
            <p:nvPr/>
          </p:nvSpPr>
          <p:spPr>
            <a:xfrm>
              <a:off x="9832317" y="2264423"/>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5" name="TextBox 14"/>
            <p:cNvSpPr txBox="1"/>
            <p:nvPr/>
          </p:nvSpPr>
          <p:spPr>
            <a:xfrm>
              <a:off x="8983757" y="2336274"/>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6" name="TextBox 15"/>
            <p:cNvSpPr txBox="1"/>
            <p:nvPr/>
          </p:nvSpPr>
          <p:spPr>
            <a:xfrm>
              <a:off x="9387725" y="1726846"/>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sp>
          <p:nvSpPr>
            <p:cNvPr id="17" name="TextBox 16"/>
            <p:cNvSpPr txBox="1"/>
            <p:nvPr/>
          </p:nvSpPr>
          <p:spPr>
            <a:xfrm>
              <a:off x="11122261" y="1179996"/>
              <a:ext cx="367408" cy="261610"/>
            </a:xfrm>
            <a:prstGeom prst="rect">
              <a:avLst/>
            </a:prstGeom>
            <a:noFill/>
          </p:spPr>
          <p:txBody>
            <a:bodyPr wrap="none" rtlCol="0">
              <a:spAutoFit/>
            </a:bodyPr>
            <a:lstStyle/>
            <a:p>
              <a:r>
                <a:rPr lang="en-US" sz="1100" i="1" dirty="0" smtClean="0">
                  <a:solidFill>
                    <a:schemeClr val="bg1">
                      <a:lumMod val="75000"/>
                    </a:schemeClr>
                  </a:solidFill>
                </a:rPr>
                <a:t>Oil</a:t>
              </a:r>
              <a:endParaRPr lang="en-US" sz="1100" i="1" dirty="0">
                <a:solidFill>
                  <a:schemeClr val="bg1">
                    <a:lumMod val="75000"/>
                  </a:schemeClr>
                </a:solidFill>
              </a:endParaRPr>
            </a:p>
          </p:txBody>
        </p:sp>
      </p:grpSp>
      <p:sp>
        <p:nvSpPr>
          <p:cNvPr id="18" name="TextBox 17"/>
          <p:cNvSpPr txBox="1"/>
          <p:nvPr/>
        </p:nvSpPr>
        <p:spPr>
          <a:xfrm>
            <a:off x="10181408" y="3105940"/>
            <a:ext cx="1806905" cy="369332"/>
          </a:xfrm>
          <a:prstGeom prst="rect">
            <a:avLst/>
          </a:prstGeom>
          <a:noFill/>
        </p:spPr>
        <p:txBody>
          <a:bodyPr wrap="none" rtlCol="0">
            <a:spAutoFit/>
          </a:bodyPr>
          <a:lstStyle/>
          <a:p>
            <a:r>
              <a:rPr lang="en-US" dirty="0" smtClean="0">
                <a:solidFill>
                  <a:schemeClr val="bg1">
                    <a:lumMod val="75000"/>
                  </a:schemeClr>
                </a:solidFill>
              </a:rPr>
              <a:t>Purchase Rights</a:t>
            </a:r>
            <a:endParaRPr lang="en-US" dirty="0">
              <a:solidFill>
                <a:schemeClr val="bg1">
                  <a:lumMod val="75000"/>
                </a:schemeClr>
              </a:solidFill>
            </a:endParaRPr>
          </a:p>
        </p:txBody>
      </p:sp>
      <p:sp>
        <p:nvSpPr>
          <p:cNvPr id="19" name="TextBox 18"/>
          <p:cNvSpPr txBox="1"/>
          <p:nvPr/>
        </p:nvSpPr>
        <p:spPr>
          <a:xfrm>
            <a:off x="9299227" y="3863463"/>
            <a:ext cx="958917" cy="369332"/>
          </a:xfrm>
          <a:prstGeom prst="rect">
            <a:avLst/>
          </a:prstGeom>
          <a:noFill/>
        </p:spPr>
        <p:txBody>
          <a:bodyPr wrap="none" rtlCol="0">
            <a:spAutoFit/>
          </a:bodyPr>
          <a:lstStyle/>
          <a:p>
            <a:r>
              <a:rPr lang="en-US" dirty="0" smtClean="0">
                <a:solidFill>
                  <a:schemeClr val="bg1">
                    <a:lumMod val="75000"/>
                  </a:schemeClr>
                </a:solidFill>
              </a:rPr>
              <a:t>Explore</a:t>
            </a:r>
            <a:endParaRPr lang="en-US" dirty="0">
              <a:solidFill>
                <a:schemeClr val="bg1">
                  <a:lumMod val="75000"/>
                </a:schemeClr>
              </a:solidFill>
            </a:endParaRPr>
          </a:p>
        </p:txBody>
      </p:sp>
      <p:sp>
        <p:nvSpPr>
          <p:cNvPr id="20" name="TextBox 19"/>
          <p:cNvSpPr txBox="1"/>
          <p:nvPr/>
        </p:nvSpPr>
        <p:spPr>
          <a:xfrm>
            <a:off x="10603197" y="4707767"/>
            <a:ext cx="615874" cy="369332"/>
          </a:xfrm>
          <a:prstGeom prst="rect">
            <a:avLst/>
          </a:prstGeom>
          <a:noFill/>
        </p:spPr>
        <p:txBody>
          <a:bodyPr wrap="none" rtlCol="0">
            <a:spAutoFit/>
          </a:bodyPr>
          <a:lstStyle/>
          <a:p>
            <a:r>
              <a:rPr lang="en-US" dirty="0" smtClean="0">
                <a:solidFill>
                  <a:schemeClr val="bg1">
                    <a:lumMod val="75000"/>
                  </a:schemeClr>
                </a:solidFill>
              </a:rPr>
              <a:t>Drill</a:t>
            </a:r>
            <a:endParaRPr lang="en-US" dirty="0">
              <a:solidFill>
                <a:schemeClr val="bg1">
                  <a:lumMod val="75000"/>
                </a:schemeClr>
              </a:solidFill>
            </a:endParaRPr>
          </a:p>
        </p:txBody>
      </p:sp>
      <p:sp>
        <p:nvSpPr>
          <p:cNvPr id="21" name="TextBox 20"/>
          <p:cNvSpPr txBox="1"/>
          <p:nvPr/>
        </p:nvSpPr>
        <p:spPr>
          <a:xfrm>
            <a:off x="10536654" y="6136582"/>
            <a:ext cx="1010598" cy="369332"/>
          </a:xfrm>
          <a:prstGeom prst="rect">
            <a:avLst/>
          </a:prstGeom>
          <a:noFill/>
        </p:spPr>
        <p:txBody>
          <a:bodyPr wrap="none" rtlCol="0">
            <a:spAutoFit/>
          </a:bodyPr>
          <a:lstStyle/>
          <a:p>
            <a:r>
              <a:rPr lang="en-US" dirty="0" smtClean="0">
                <a:solidFill>
                  <a:schemeClr val="bg1">
                    <a:lumMod val="75000"/>
                  </a:schemeClr>
                </a:solidFill>
              </a:rPr>
              <a:t>Produce</a:t>
            </a:r>
            <a:endParaRPr lang="en-US" dirty="0">
              <a:solidFill>
                <a:schemeClr val="bg1">
                  <a:lumMod val="75000"/>
                </a:schemeClr>
              </a:solidFill>
            </a:endParaRPr>
          </a:p>
        </p:txBody>
      </p:sp>
      <p:sp>
        <p:nvSpPr>
          <p:cNvPr id="25" name="TextBox 24"/>
          <p:cNvSpPr txBox="1"/>
          <p:nvPr/>
        </p:nvSpPr>
        <p:spPr>
          <a:xfrm>
            <a:off x="9119916" y="5405813"/>
            <a:ext cx="1178528" cy="369332"/>
          </a:xfrm>
          <a:prstGeom prst="rect">
            <a:avLst/>
          </a:prstGeom>
          <a:noFill/>
        </p:spPr>
        <p:txBody>
          <a:bodyPr wrap="none" rtlCol="0">
            <a:spAutoFit/>
          </a:bodyPr>
          <a:lstStyle/>
          <a:p>
            <a:r>
              <a:rPr lang="en-US" dirty="0" smtClean="0">
                <a:solidFill>
                  <a:schemeClr val="bg1">
                    <a:lumMod val="75000"/>
                  </a:schemeClr>
                </a:solidFill>
              </a:rPr>
              <a:t>Stimulate</a:t>
            </a:r>
            <a:endParaRPr lang="en-US" dirty="0">
              <a:solidFill>
                <a:schemeClr val="bg1">
                  <a:lumMod val="75000"/>
                </a:schemeClr>
              </a:solidFill>
            </a:endParaRPr>
          </a:p>
        </p:txBody>
      </p:sp>
      <p:pic>
        <p:nvPicPr>
          <p:cNvPr id="26" name="Picture 25"/>
          <p:cNvPicPr>
            <a:picLocks noChangeAspect="1"/>
          </p:cNvPicPr>
          <p:nvPr/>
        </p:nvPicPr>
        <p:blipFill rotWithShape="1">
          <a:blip r:embed="rId7"/>
          <a:srcRect l="2699"/>
          <a:stretch/>
        </p:blipFill>
        <p:spPr>
          <a:xfrm>
            <a:off x="10476491" y="5186385"/>
            <a:ext cx="1022978" cy="8081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7187189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16200000">
            <a:off x="8110333" y="2514598"/>
            <a:ext cx="5963477" cy="1948072"/>
          </a:xfrm>
          <a:prstGeom prst="rect">
            <a:avLst/>
          </a:prstGeom>
          <a:gradFill>
            <a:gsLst>
              <a:gs pos="0">
                <a:schemeClr val="dk1">
                  <a:tint val="96000"/>
                  <a:lumMod val="100000"/>
                  <a:alpha val="70000"/>
                </a:schemeClr>
              </a:gs>
              <a:gs pos="78000">
                <a:schemeClr val="dk1">
                  <a:shade val="94000"/>
                  <a:lumMod val="94000"/>
                  <a:alpha val="47000"/>
                </a:schemeClr>
              </a:gs>
            </a:gsLst>
          </a:gradFill>
          <a:ln>
            <a:noFill/>
          </a:ln>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t>DEPLETING RESERVOIR</a:t>
            </a:r>
          </a:p>
        </p:txBody>
      </p:sp>
      <p:sp>
        <p:nvSpPr>
          <p:cNvPr id="2" name="Title 1"/>
          <p:cNvSpPr>
            <a:spLocks noGrp="1"/>
          </p:cNvSpPr>
          <p:nvPr>
            <p:ph type="title"/>
          </p:nvPr>
        </p:nvSpPr>
        <p:spPr/>
        <p:txBody>
          <a:bodyPr/>
          <a:lstStyle/>
          <a:p>
            <a:r>
              <a:rPr lang="en-US" dirty="0" smtClean="0"/>
              <a:t>The Game - Challenges</a:t>
            </a:r>
            <a:endParaRPr lang="en-US" dirty="0"/>
          </a:p>
        </p:txBody>
      </p:sp>
      <p:sp>
        <p:nvSpPr>
          <p:cNvPr id="3" name="Content Placeholder 2"/>
          <p:cNvSpPr>
            <a:spLocks noGrp="1"/>
          </p:cNvSpPr>
          <p:nvPr>
            <p:ph idx="1"/>
          </p:nvPr>
        </p:nvSpPr>
        <p:spPr>
          <a:xfrm>
            <a:off x="677334" y="1560444"/>
            <a:ext cx="8094067" cy="4818360"/>
          </a:xfrm>
        </p:spPr>
        <p:txBody>
          <a:bodyPr>
            <a:normAutofit fontScale="92500"/>
          </a:bodyPr>
          <a:lstStyle/>
          <a:p>
            <a:r>
              <a:rPr lang="en-US" dirty="0" smtClean="0"/>
              <a:t>Each team starts with the same fixed amount of money</a:t>
            </a:r>
          </a:p>
          <a:p>
            <a:endParaRPr lang="en-US" dirty="0" smtClean="0"/>
          </a:p>
          <a:p>
            <a:r>
              <a:rPr lang="en-US" dirty="0"/>
              <a:t>Each team is unaware of the opponent progress</a:t>
            </a:r>
          </a:p>
          <a:p>
            <a:r>
              <a:rPr lang="en-US" dirty="0" smtClean="0"/>
              <a:t>Each team is unaware of the game map reservoir nature</a:t>
            </a:r>
          </a:p>
          <a:p>
            <a:endParaRPr lang="en-US" dirty="0"/>
          </a:p>
          <a:p>
            <a:r>
              <a:rPr lang="en-US" dirty="0"/>
              <a:t>During each game, each </a:t>
            </a:r>
            <a:r>
              <a:rPr lang="en-US" dirty="0" smtClean="0"/>
              <a:t>device takes </a:t>
            </a:r>
            <a:r>
              <a:rPr lang="en-US" dirty="0"/>
              <a:t>turn to </a:t>
            </a:r>
            <a:r>
              <a:rPr lang="en-US" dirty="0" smtClean="0"/>
              <a:t>decide what action to take.</a:t>
            </a:r>
            <a:br>
              <a:rPr lang="en-US" dirty="0" smtClean="0"/>
            </a:br>
            <a:r>
              <a:rPr lang="en-US" dirty="0" smtClean="0">
                <a:solidFill>
                  <a:schemeClr val="tx1">
                    <a:lumMod val="50000"/>
                    <a:lumOff val="50000"/>
                  </a:schemeClr>
                </a:solidFill>
              </a:rPr>
              <a:t>Example: Purchase reservoir block at coordinate X,Y</a:t>
            </a:r>
          </a:p>
          <a:p>
            <a:endParaRPr lang="en-US" dirty="0">
              <a:solidFill>
                <a:schemeClr val="tx1">
                  <a:lumMod val="50000"/>
                  <a:lumOff val="50000"/>
                </a:schemeClr>
              </a:solidFill>
            </a:endParaRPr>
          </a:p>
          <a:p>
            <a:r>
              <a:rPr lang="en-US" dirty="0" smtClean="0"/>
              <a:t>Each action has a cost. Some actions can be done using different providers</a:t>
            </a:r>
            <a:br>
              <a:rPr lang="en-US" dirty="0" smtClean="0"/>
            </a:br>
            <a:r>
              <a:rPr lang="en-US" dirty="0" smtClean="0">
                <a:solidFill>
                  <a:schemeClr val="tx1">
                    <a:lumMod val="50000"/>
                    <a:lumOff val="50000"/>
                  </a:schemeClr>
                </a:solidFill>
              </a:rPr>
              <a:t>Example: Explore with Schlumberger (higher price but more accurate results)</a:t>
            </a:r>
          </a:p>
          <a:p>
            <a:endParaRPr lang="en-US" dirty="0" smtClean="0"/>
          </a:p>
          <a:p>
            <a:r>
              <a:rPr lang="en-US" dirty="0" smtClean="0"/>
              <a:t>Once viable purchases developed (successful drilling in a reservoir), production will start depleting the reservoir (including surrounding area)</a:t>
            </a:r>
          </a:p>
          <a:p>
            <a:endParaRPr lang="en-US" dirty="0" smtClean="0"/>
          </a:p>
          <a:p>
            <a:endParaRPr lang="en-US" dirty="0" smtClean="0"/>
          </a:p>
          <a:p>
            <a:endParaRPr lang="en-US" dirty="0"/>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520689" y="609600"/>
            <a:ext cx="1411570" cy="1405992"/>
          </a:xfrm>
          <a:prstGeom prst="rect">
            <a:avLst/>
          </a:prstGeom>
        </p:spPr>
      </p:pic>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20689" y="2050086"/>
            <a:ext cx="1411570" cy="1411751"/>
          </a:xfrm>
          <a:prstGeom prst="rect">
            <a:avLst/>
          </a:prstGeom>
        </p:spPr>
      </p:pic>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541386" y="3496331"/>
            <a:ext cx="1390873" cy="1423989"/>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541386" y="4954814"/>
            <a:ext cx="1390873" cy="1423989"/>
          </a:xfrm>
          <a:prstGeom prst="rect">
            <a:avLst/>
          </a:prstGeom>
        </p:spPr>
      </p:pic>
    </p:spTree>
    <p:extLst>
      <p:ext uri="{BB962C8B-B14F-4D97-AF65-F5344CB8AC3E}">
        <p14:creationId xmlns:p14="http://schemas.microsoft.com/office/powerpoint/2010/main" val="1704400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531" y="154396"/>
            <a:ext cx="8175054" cy="1320800"/>
          </a:xfrm>
        </p:spPr>
        <p:txBody>
          <a:bodyPr/>
          <a:lstStyle/>
          <a:p>
            <a:r>
              <a:rPr lang="en-US" dirty="0" smtClean="0"/>
              <a:t>Competition Environment</a:t>
            </a:r>
            <a:endParaRPr lang="en-US" dirty="0"/>
          </a:p>
        </p:txBody>
      </p:sp>
      <p:pic>
        <p:nvPicPr>
          <p:cNvPr id="4" name="Picture 3"/>
          <p:cNvPicPr>
            <a:picLocks noChangeAspect="1"/>
          </p:cNvPicPr>
          <p:nvPr/>
        </p:nvPicPr>
        <p:blipFill>
          <a:blip r:embed="rId2"/>
          <a:stretch>
            <a:fillRect/>
          </a:stretch>
        </p:blipFill>
        <p:spPr>
          <a:xfrm flipH="1">
            <a:off x="425796" y="4090432"/>
            <a:ext cx="2187402" cy="1423712"/>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6113" y="1246592"/>
            <a:ext cx="1993900" cy="1682353"/>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7465" y="1246592"/>
            <a:ext cx="1993900" cy="168235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35511" y="1344804"/>
            <a:ext cx="1073150" cy="1443699"/>
          </a:xfrm>
          <a:prstGeom prst="rect">
            <a:avLst/>
          </a:prstGeom>
        </p:spPr>
      </p:pic>
      <p:sp>
        <p:nvSpPr>
          <p:cNvPr id="8" name="Rounded Rectangle 7"/>
          <p:cNvSpPr/>
          <p:nvPr/>
        </p:nvSpPr>
        <p:spPr>
          <a:xfrm>
            <a:off x="2235511" y="1017992"/>
            <a:ext cx="5552902" cy="2082800"/>
          </a:xfrm>
          <a:prstGeom prst="roundRect">
            <a:avLst>
              <a:gd name="adj" fmla="val 8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931673" y="1012781"/>
            <a:ext cx="1361270" cy="338554"/>
          </a:xfrm>
          <a:prstGeom prst="rect">
            <a:avLst/>
          </a:prstGeom>
          <a:noFill/>
        </p:spPr>
        <p:txBody>
          <a:bodyPr wrap="none" rtlCol="0">
            <a:spAutoFit/>
          </a:bodyPr>
          <a:lstStyle/>
          <a:p>
            <a:r>
              <a:rPr lang="en-US" sz="1600" dirty="0" smtClean="0">
                <a:solidFill>
                  <a:schemeClr val="accent1"/>
                </a:solidFill>
              </a:rPr>
              <a:t>Game Server</a:t>
            </a:r>
            <a:endParaRPr lang="en-US" sz="1600" dirty="0">
              <a:solidFill>
                <a:schemeClr val="accent1"/>
              </a:solidFill>
            </a:endParaRPr>
          </a:p>
        </p:txBody>
      </p:sp>
      <p:sp>
        <p:nvSpPr>
          <p:cNvPr id="10" name="TextBox 9"/>
          <p:cNvSpPr txBox="1"/>
          <p:nvPr/>
        </p:nvSpPr>
        <p:spPr>
          <a:xfrm>
            <a:off x="1423385" y="5582732"/>
            <a:ext cx="1359539" cy="338554"/>
          </a:xfrm>
          <a:prstGeom prst="rect">
            <a:avLst/>
          </a:prstGeom>
          <a:noFill/>
        </p:spPr>
        <p:txBody>
          <a:bodyPr wrap="none" rtlCol="0">
            <a:spAutoFit/>
          </a:bodyPr>
          <a:lstStyle/>
          <a:p>
            <a:r>
              <a:rPr lang="en-US" sz="1600" dirty="0" smtClean="0">
                <a:solidFill>
                  <a:schemeClr val="accent1"/>
                </a:solidFill>
              </a:rPr>
              <a:t>Team A Node</a:t>
            </a:r>
            <a:endParaRPr lang="en-US" sz="1600" dirty="0">
              <a:solidFill>
                <a:schemeClr val="accent1"/>
              </a:solidFill>
            </a:endParaRPr>
          </a:p>
        </p:txBody>
      </p:sp>
      <p:pic>
        <p:nvPicPr>
          <p:cNvPr id="11" name="Picture 10"/>
          <p:cNvPicPr>
            <a:picLocks noChangeAspect="1"/>
          </p:cNvPicPr>
          <p:nvPr/>
        </p:nvPicPr>
        <p:blipFill>
          <a:blip r:embed="rId2"/>
          <a:stretch>
            <a:fillRect/>
          </a:stretch>
        </p:blipFill>
        <p:spPr>
          <a:xfrm>
            <a:off x="6743354" y="3933134"/>
            <a:ext cx="2146300" cy="1423712"/>
          </a:xfrm>
          <a:prstGeom prst="rect">
            <a:avLst/>
          </a:prstGeom>
        </p:spPr>
      </p:pic>
      <p:sp>
        <p:nvSpPr>
          <p:cNvPr id="12" name="TextBox 11"/>
          <p:cNvSpPr txBox="1"/>
          <p:nvPr/>
        </p:nvSpPr>
        <p:spPr>
          <a:xfrm>
            <a:off x="6605030" y="5465346"/>
            <a:ext cx="1375826" cy="338554"/>
          </a:xfrm>
          <a:prstGeom prst="rect">
            <a:avLst/>
          </a:prstGeom>
          <a:noFill/>
        </p:spPr>
        <p:txBody>
          <a:bodyPr wrap="none" rtlCol="0">
            <a:spAutoFit/>
          </a:bodyPr>
          <a:lstStyle/>
          <a:p>
            <a:r>
              <a:rPr lang="en-US" sz="1600" dirty="0" smtClean="0">
                <a:solidFill>
                  <a:schemeClr val="accent1"/>
                </a:solidFill>
              </a:rPr>
              <a:t>Team B Node</a:t>
            </a:r>
            <a:endParaRPr lang="en-US" sz="1600" dirty="0">
              <a:solidFill>
                <a:schemeClr val="accent1"/>
              </a:solidFill>
            </a:endParaRPr>
          </a:p>
        </p:txBody>
      </p:sp>
      <p:sp>
        <p:nvSpPr>
          <p:cNvPr id="13" name="Rounded Rectangle 12"/>
          <p:cNvSpPr/>
          <p:nvPr/>
        </p:nvSpPr>
        <p:spPr>
          <a:xfrm>
            <a:off x="334430" y="3911600"/>
            <a:ext cx="2548470" cy="1994556"/>
          </a:xfrm>
          <a:prstGeom prst="roundRect">
            <a:avLst>
              <a:gd name="adj" fmla="val 8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542269" y="3873500"/>
            <a:ext cx="2548470" cy="1930400"/>
          </a:xfrm>
          <a:prstGeom prst="roundRect">
            <a:avLst>
              <a:gd name="adj" fmla="val 8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3479" y="1437092"/>
            <a:ext cx="1791046" cy="1007934"/>
          </a:xfrm>
          <a:prstGeom prst="rect">
            <a:avLst/>
          </a:prstGeom>
        </p:spPr>
      </p:pic>
      <p:pic>
        <p:nvPicPr>
          <p:cNvPr id="18" name="Picture 17"/>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43507" y="3283132"/>
            <a:ext cx="1082756" cy="431267"/>
          </a:xfrm>
          <a:prstGeom prst="rect">
            <a:avLst/>
          </a:prstGeom>
        </p:spPr>
      </p:pic>
      <p:grpSp>
        <p:nvGrpSpPr>
          <p:cNvPr id="34" name="Group 33"/>
          <p:cNvGrpSpPr/>
          <p:nvPr/>
        </p:nvGrpSpPr>
        <p:grpSpPr>
          <a:xfrm>
            <a:off x="3269971" y="2788503"/>
            <a:ext cx="1212574" cy="799247"/>
            <a:chOff x="3269971" y="2788503"/>
            <a:chExt cx="1212574" cy="799247"/>
          </a:xfrm>
        </p:grpSpPr>
        <p:cxnSp>
          <p:nvCxnSpPr>
            <p:cNvPr id="21" name="Straight Connector 20"/>
            <p:cNvCxnSpPr/>
            <p:nvPr/>
          </p:nvCxnSpPr>
          <p:spPr>
            <a:xfrm flipH="1">
              <a:off x="3269971" y="2788503"/>
              <a:ext cx="19878" cy="799247"/>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3289850" y="3587750"/>
              <a:ext cx="1192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782924" y="3614769"/>
            <a:ext cx="1814554" cy="1477103"/>
            <a:chOff x="2782924" y="3614769"/>
            <a:chExt cx="1814554" cy="1477103"/>
          </a:xfrm>
        </p:grpSpPr>
        <p:cxnSp>
          <p:nvCxnSpPr>
            <p:cNvPr id="25" name="Straight Connector 24"/>
            <p:cNvCxnSpPr/>
            <p:nvPr/>
          </p:nvCxnSpPr>
          <p:spPr>
            <a:xfrm flipH="1">
              <a:off x="2782924" y="5088835"/>
              <a:ext cx="1814553" cy="3037"/>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597477" y="3614769"/>
              <a:ext cx="1" cy="14740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4793765" y="3614769"/>
            <a:ext cx="1819350" cy="1478287"/>
            <a:chOff x="4793765" y="3614769"/>
            <a:chExt cx="1819350" cy="1478287"/>
          </a:xfrm>
        </p:grpSpPr>
        <p:cxnSp>
          <p:nvCxnSpPr>
            <p:cNvPr id="30" name="Straight Connector 29"/>
            <p:cNvCxnSpPr/>
            <p:nvPr/>
          </p:nvCxnSpPr>
          <p:spPr>
            <a:xfrm flipV="1">
              <a:off x="4793765" y="3614769"/>
              <a:ext cx="1" cy="1474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798562" y="5090019"/>
              <a:ext cx="1814553" cy="3037"/>
            </a:xfrm>
            <a:prstGeom prst="line">
              <a:avLst/>
            </a:prstGeom>
            <a:ln>
              <a:headEnd type="oval"/>
            </a:ln>
          </p:spPr>
          <p:style>
            <a:lnRef idx="1">
              <a:schemeClr val="accent1"/>
            </a:lnRef>
            <a:fillRef idx="0">
              <a:schemeClr val="accent1"/>
            </a:fillRef>
            <a:effectRef idx="0">
              <a:schemeClr val="accent1"/>
            </a:effectRef>
            <a:fontRef idx="minor">
              <a:schemeClr val="tx1"/>
            </a:fontRef>
          </p:style>
        </p:cxnSp>
      </p:grpSp>
      <p:pic>
        <p:nvPicPr>
          <p:cNvPr id="16" name="Picture 15"/>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7720" y="5166274"/>
            <a:ext cx="824580" cy="695739"/>
          </a:xfrm>
          <a:prstGeom prst="rect">
            <a:avLst/>
          </a:prstGeom>
        </p:spPr>
      </p:pic>
      <p:pic>
        <p:nvPicPr>
          <p:cNvPr id="17" name="Picture 16"/>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75391" y="5008976"/>
            <a:ext cx="824580" cy="695739"/>
          </a:xfrm>
          <a:prstGeom prst="rect">
            <a:avLst/>
          </a:prstGeom>
        </p:spPr>
      </p:pic>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86023" y="1420362"/>
            <a:ext cx="1806920" cy="1044542"/>
          </a:xfrm>
          <a:prstGeom prst="rect">
            <a:avLst/>
          </a:prstGeom>
        </p:spPr>
      </p:pic>
      <p:pic>
        <p:nvPicPr>
          <p:cNvPr id="28" name="Picture 27"/>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475444" y="1410969"/>
            <a:ext cx="1817500" cy="1156885"/>
          </a:xfrm>
          <a:prstGeom prst="rect">
            <a:avLst/>
          </a:prstGeom>
          <a:ln>
            <a:noFill/>
          </a:ln>
        </p:spPr>
      </p:pic>
    </p:spTree>
    <p:extLst>
      <p:ext uri="{BB962C8B-B14F-4D97-AF65-F5344CB8AC3E}">
        <p14:creationId xmlns:p14="http://schemas.microsoft.com/office/powerpoint/2010/main" val="1108697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Environment</a:t>
            </a:r>
            <a:endParaRPr lang="en-US" dirty="0"/>
          </a:p>
        </p:txBody>
      </p:sp>
      <p:sp>
        <p:nvSpPr>
          <p:cNvPr id="3" name="Content Placeholder 2"/>
          <p:cNvSpPr>
            <a:spLocks noGrp="1"/>
          </p:cNvSpPr>
          <p:nvPr>
            <p:ph idx="1"/>
          </p:nvPr>
        </p:nvSpPr>
        <p:spPr>
          <a:xfrm>
            <a:off x="677333" y="2160589"/>
            <a:ext cx="9222041" cy="3880773"/>
          </a:xfrm>
        </p:spPr>
        <p:txBody>
          <a:bodyPr>
            <a:normAutofit/>
          </a:bodyPr>
          <a:lstStyle/>
          <a:p>
            <a:r>
              <a:rPr lang="en-US" dirty="0" smtClean="0"/>
              <a:t>Raspberry PI Device</a:t>
            </a:r>
          </a:p>
          <a:p>
            <a:r>
              <a:rPr lang="en-US" dirty="0"/>
              <a:t>SD Card contains </a:t>
            </a:r>
            <a:r>
              <a:rPr lang="en-US" dirty="0" smtClean="0"/>
              <a:t>the </a:t>
            </a:r>
            <a:r>
              <a:rPr lang="en-US" dirty="0"/>
              <a:t>operating </a:t>
            </a:r>
            <a:r>
              <a:rPr lang="en-US" dirty="0" smtClean="0"/>
              <a:t>system</a:t>
            </a:r>
            <a:endParaRPr lang="en-US" dirty="0"/>
          </a:p>
          <a:p>
            <a:r>
              <a:rPr lang="en-US" dirty="0" smtClean="0"/>
              <a:t>HTTP Web Server</a:t>
            </a:r>
          </a:p>
          <a:p>
            <a:r>
              <a:rPr lang="en-US" dirty="0" smtClean="0"/>
              <a:t>Screen, Keyboard &amp; Mouse, local network behind router</a:t>
            </a:r>
          </a:p>
          <a:p>
            <a:endParaRPr lang="en-US" dirty="0"/>
          </a:p>
          <a:p>
            <a:r>
              <a:rPr lang="en-US" dirty="0" smtClean="0"/>
              <a:t>Each team can use their own computer to connect with their node during development. Devices operate autonomously during competition.</a:t>
            </a:r>
          </a:p>
          <a:p>
            <a:endParaRPr lang="en-US" dirty="0"/>
          </a:p>
          <a:p>
            <a:r>
              <a:rPr lang="en-US" dirty="0" smtClean="0"/>
              <a:t>A test server or set of test servers are made available for teams to test their code.</a:t>
            </a:r>
          </a:p>
          <a:p>
            <a:r>
              <a:rPr lang="en-US" dirty="0" smtClean="0"/>
              <a:t> Test application is locally installed that can run the game server simulation engine.</a:t>
            </a:r>
          </a:p>
          <a:p>
            <a:endParaRPr lang="en-US" dirty="0"/>
          </a:p>
        </p:txBody>
      </p:sp>
      <p:pic>
        <p:nvPicPr>
          <p:cNvPr id="5" name="Picture 4"/>
          <p:cNvPicPr>
            <a:picLocks noChangeAspect="1"/>
          </p:cNvPicPr>
          <p:nvPr/>
        </p:nvPicPr>
        <p:blipFill>
          <a:blip r:embed="rId3"/>
          <a:stretch>
            <a:fillRect/>
          </a:stretch>
        </p:blipFill>
        <p:spPr>
          <a:xfrm flipH="1">
            <a:off x="6816898" y="222206"/>
            <a:ext cx="2187402" cy="1423712"/>
          </a:xfrm>
          <a:prstGeom prst="rect">
            <a:avLst/>
          </a:prstGeom>
        </p:spPr>
      </p:pic>
      <p:sp>
        <p:nvSpPr>
          <p:cNvPr id="6" name="TextBox 5"/>
          <p:cNvSpPr txBox="1"/>
          <p:nvPr/>
        </p:nvSpPr>
        <p:spPr>
          <a:xfrm>
            <a:off x="7814487" y="1714506"/>
            <a:ext cx="1197892" cy="338554"/>
          </a:xfrm>
          <a:prstGeom prst="rect">
            <a:avLst/>
          </a:prstGeom>
          <a:noFill/>
        </p:spPr>
        <p:txBody>
          <a:bodyPr wrap="none" rtlCol="0">
            <a:spAutoFit/>
          </a:bodyPr>
          <a:lstStyle/>
          <a:p>
            <a:r>
              <a:rPr lang="en-US" sz="1600" dirty="0" smtClean="0">
                <a:solidFill>
                  <a:schemeClr val="accent1"/>
                </a:solidFill>
              </a:rPr>
              <a:t>Team Node</a:t>
            </a:r>
            <a:endParaRPr lang="en-US" sz="1600" dirty="0">
              <a:solidFill>
                <a:schemeClr val="accent1"/>
              </a:solidFill>
            </a:endParaRPr>
          </a:p>
        </p:txBody>
      </p:sp>
      <p:sp>
        <p:nvSpPr>
          <p:cNvPr id="7" name="Rounded Rectangle 6"/>
          <p:cNvSpPr/>
          <p:nvPr/>
        </p:nvSpPr>
        <p:spPr>
          <a:xfrm>
            <a:off x="6725532" y="43374"/>
            <a:ext cx="2548470" cy="1994556"/>
          </a:xfrm>
          <a:prstGeom prst="roundRect">
            <a:avLst>
              <a:gd name="adj" fmla="val 874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8822" y="1298048"/>
            <a:ext cx="824580" cy="695739"/>
          </a:xfrm>
          <a:prstGeom prst="rect">
            <a:avLst/>
          </a:prstGeom>
        </p:spPr>
      </p:pic>
    </p:spTree>
    <p:extLst>
      <p:ext uri="{BB962C8B-B14F-4D97-AF65-F5344CB8AC3E}">
        <p14:creationId xmlns:p14="http://schemas.microsoft.com/office/powerpoint/2010/main" val="6286421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Developer Environment</a:t>
            </a:r>
            <a:endParaRPr lang="en-US" dirty="0"/>
          </a:p>
        </p:txBody>
      </p:sp>
      <p:pic>
        <p:nvPicPr>
          <p:cNvPr id="5" name="Picture 4"/>
          <p:cNvPicPr>
            <a:picLocks noChangeAspect="1"/>
          </p:cNvPicPr>
          <p:nvPr/>
        </p:nvPicPr>
        <p:blipFill>
          <a:blip r:embed="rId3"/>
          <a:stretch>
            <a:fillRect/>
          </a:stretch>
        </p:blipFill>
        <p:spPr>
          <a:xfrm flipH="1">
            <a:off x="448143" y="2866730"/>
            <a:ext cx="2187402" cy="1423712"/>
          </a:xfrm>
          <a:prstGeom prst="rect">
            <a:avLst/>
          </a:prstGeom>
        </p:spPr>
      </p:pic>
      <p:sp>
        <p:nvSpPr>
          <p:cNvPr id="6" name="TextBox 5"/>
          <p:cNvSpPr txBox="1"/>
          <p:nvPr/>
        </p:nvSpPr>
        <p:spPr>
          <a:xfrm>
            <a:off x="4221121" y="1558830"/>
            <a:ext cx="1197892" cy="338554"/>
          </a:xfrm>
          <a:prstGeom prst="rect">
            <a:avLst/>
          </a:prstGeom>
          <a:noFill/>
        </p:spPr>
        <p:txBody>
          <a:bodyPr wrap="none" rtlCol="0">
            <a:spAutoFit/>
          </a:bodyPr>
          <a:lstStyle/>
          <a:p>
            <a:r>
              <a:rPr lang="en-US" sz="1600" dirty="0" smtClean="0">
                <a:solidFill>
                  <a:schemeClr val="accent1"/>
                </a:solidFill>
              </a:rPr>
              <a:t>Team Node</a:t>
            </a:r>
            <a:endParaRPr lang="en-US" sz="1600" dirty="0">
              <a:solidFill>
                <a:schemeClr val="accent1"/>
              </a:solidFill>
            </a:endParaRPr>
          </a:p>
        </p:txBody>
      </p:sp>
      <p:sp>
        <p:nvSpPr>
          <p:cNvPr id="7" name="Rounded Rectangle 6"/>
          <p:cNvSpPr/>
          <p:nvPr/>
        </p:nvSpPr>
        <p:spPr>
          <a:xfrm>
            <a:off x="382733" y="1500007"/>
            <a:ext cx="5167277" cy="3064042"/>
          </a:xfrm>
          <a:prstGeom prst="roundRect">
            <a:avLst>
              <a:gd name="adj" fmla="val 35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734148" y="1172582"/>
            <a:ext cx="1082756" cy="431267"/>
          </a:xfrm>
          <a:prstGeom prst="rect">
            <a:avLst/>
          </a:prstGeom>
        </p:spPr>
      </p:pic>
      <p:cxnSp>
        <p:nvCxnSpPr>
          <p:cNvPr id="12" name="Straight Connector 11"/>
          <p:cNvCxnSpPr/>
          <p:nvPr/>
        </p:nvCxnSpPr>
        <p:spPr>
          <a:xfrm>
            <a:off x="2966371" y="1558830"/>
            <a:ext cx="0" cy="2179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652532" y="3776870"/>
            <a:ext cx="313839" cy="795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30950" y="2237894"/>
            <a:ext cx="0" cy="823358"/>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923153" y="2464907"/>
            <a:ext cx="704039" cy="369332"/>
          </a:xfrm>
          <a:prstGeom prst="rect">
            <a:avLst/>
          </a:prstGeom>
          <a:noFill/>
        </p:spPr>
        <p:txBody>
          <a:bodyPr wrap="none" rtlCol="0">
            <a:spAutoFit/>
          </a:bodyPr>
          <a:lstStyle/>
          <a:p>
            <a:r>
              <a:rPr lang="en-US" dirty="0" smtClean="0"/>
              <a:t>HDMI</a:t>
            </a:r>
            <a:endParaRPr lang="en-US" dirty="0"/>
          </a:p>
        </p:txBody>
      </p:sp>
      <p:pic>
        <p:nvPicPr>
          <p:cNvPr id="10" name="Picture 9"/>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3844375" y="2487602"/>
            <a:ext cx="1951383" cy="1951383"/>
          </a:xfrm>
          <a:prstGeom prst="rect">
            <a:avLst/>
          </a:prstGeom>
        </p:spPr>
      </p:pic>
      <p:sp>
        <p:nvSpPr>
          <p:cNvPr id="25" name="TextBox 24"/>
          <p:cNvSpPr txBox="1"/>
          <p:nvPr/>
        </p:nvSpPr>
        <p:spPr>
          <a:xfrm>
            <a:off x="5821436" y="1226393"/>
            <a:ext cx="3906897" cy="4801314"/>
          </a:xfrm>
          <a:prstGeom prst="rect">
            <a:avLst/>
          </a:prstGeom>
          <a:noFill/>
        </p:spPr>
        <p:txBody>
          <a:bodyPr wrap="square" rtlCol="0">
            <a:spAutoFit/>
          </a:bodyPr>
          <a:lstStyle/>
          <a:p>
            <a:r>
              <a:rPr lang="en-US" dirty="0" smtClean="0"/>
              <a:t>Local Network</a:t>
            </a:r>
          </a:p>
          <a:p>
            <a:r>
              <a:rPr lang="en-US" dirty="0" smtClean="0"/>
              <a:t>Typically 192.168.20.xxx</a:t>
            </a:r>
          </a:p>
          <a:p>
            <a:endParaRPr lang="en-US" dirty="0" smtClean="0"/>
          </a:p>
          <a:p>
            <a:r>
              <a:rPr lang="en-US" dirty="0" smtClean="0"/>
              <a:t>PI can be connected to a screen using HDMI, and USB Keyboard &amp; Mouse.</a:t>
            </a:r>
          </a:p>
          <a:p>
            <a:r>
              <a:rPr lang="en-US" dirty="0" smtClean="0"/>
              <a:t>This provide X-Window environment</a:t>
            </a:r>
          </a:p>
          <a:p>
            <a:endParaRPr lang="en-US" dirty="0"/>
          </a:p>
          <a:p>
            <a:r>
              <a:rPr lang="en-US" dirty="0" smtClean="0"/>
              <a:t>Alternative/combination: your computer can connect to the PI using SSH (PUTTY for example)</a:t>
            </a:r>
          </a:p>
          <a:p>
            <a:endParaRPr lang="en-US" dirty="0"/>
          </a:p>
          <a:p>
            <a:r>
              <a:rPr lang="en-US" dirty="0" smtClean="0"/>
              <a:t>Cygwin can also be used as X window terminal from your computer. In this case additional screen, keyboard &amp; mouse not needed.</a:t>
            </a:r>
            <a:endParaRPr lang="en-US" dirty="0"/>
          </a:p>
        </p:txBody>
      </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41391" y="4294595"/>
            <a:ext cx="1799046" cy="624932"/>
          </a:xfrm>
          <a:prstGeom prst="rect">
            <a:avLst/>
          </a:prstGeom>
        </p:spPr>
      </p:pic>
      <p:pic>
        <p:nvPicPr>
          <p:cNvPr id="8" name="Picture 7"/>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9016" y="1226393"/>
            <a:ext cx="1440778" cy="1215656"/>
          </a:xfrm>
          <a:prstGeom prst="rect">
            <a:avLst/>
          </a:prstGeom>
        </p:spPr>
      </p:pic>
      <p:pic>
        <p:nvPicPr>
          <p:cNvPr id="31" name="Picture 30"/>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83824" y="2067207"/>
            <a:ext cx="874583" cy="874776"/>
          </a:xfrm>
          <a:prstGeom prst="rect">
            <a:avLst/>
          </a:prstGeom>
        </p:spPr>
      </p:pic>
      <p:sp>
        <p:nvSpPr>
          <p:cNvPr id="32" name="TextBox 31"/>
          <p:cNvSpPr txBox="1"/>
          <p:nvPr/>
        </p:nvSpPr>
        <p:spPr>
          <a:xfrm>
            <a:off x="795041" y="2453528"/>
            <a:ext cx="700833" cy="369332"/>
          </a:xfrm>
          <a:prstGeom prst="rect">
            <a:avLst/>
          </a:prstGeom>
          <a:noFill/>
        </p:spPr>
        <p:txBody>
          <a:bodyPr wrap="none" rtlCol="0">
            <a:spAutoFit/>
          </a:bodyPr>
          <a:lstStyle/>
          <a:p>
            <a:r>
              <a:rPr lang="en-US" dirty="0" err="1" smtClean="0"/>
              <a:t>uUSB</a:t>
            </a:r>
            <a:endParaRPr lang="en-US" dirty="0"/>
          </a:p>
        </p:txBody>
      </p:sp>
      <p:sp>
        <p:nvSpPr>
          <p:cNvPr id="33" name="TextBox 32"/>
          <p:cNvSpPr txBox="1"/>
          <p:nvPr/>
        </p:nvSpPr>
        <p:spPr>
          <a:xfrm>
            <a:off x="2499953" y="3738521"/>
            <a:ext cx="673582" cy="369332"/>
          </a:xfrm>
          <a:prstGeom prst="rect">
            <a:avLst/>
          </a:prstGeom>
          <a:noFill/>
        </p:spPr>
        <p:txBody>
          <a:bodyPr wrap="none" rtlCol="0">
            <a:spAutoFit/>
          </a:bodyPr>
          <a:lstStyle/>
          <a:p>
            <a:r>
              <a:rPr lang="en-US" dirty="0" smtClean="0"/>
              <a:t>RJ45</a:t>
            </a:r>
            <a:endParaRPr lang="en-US" dirty="0"/>
          </a:p>
        </p:txBody>
      </p:sp>
      <p:sp>
        <p:nvSpPr>
          <p:cNvPr id="34" name="TextBox 33"/>
          <p:cNvSpPr txBox="1"/>
          <p:nvPr/>
        </p:nvSpPr>
        <p:spPr>
          <a:xfrm>
            <a:off x="3295396" y="2935918"/>
            <a:ext cx="631968" cy="369332"/>
          </a:xfrm>
          <a:prstGeom prst="rect">
            <a:avLst/>
          </a:prstGeom>
          <a:noFill/>
        </p:spPr>
        <p:txBody>
          <a:bodyPr wrap="none" rtlCol="0">
            <a:spAutoFit/>
          </a:bodyPr>
          <a:lstStyle/>
          <a:p>
            <a:r>
              <a:rPr lang="en-US" dirty="0" err="1" smtClean="0"/>
              <a:t>WiFi</a:t>
            </a:r>
            <a:endParaRPr lang="en-US" dirty="0"/>
          </a:p>
        </p:txBody>
      </p:sp>
      <p:sp>
        <p:nvSpPr>
          <p:cNvPr id="35" name="TextBox 34"/>
          <p:cNvSpPr txBox="1"/>
          <p:nvPr/>
        </p:nvSpPr>
        <p:spPr>
          <a:xfrm>
            <a:off x="958407" y="4765704"/>
            <a:ext cx="2076979" cy="369332"/>
          </a:xfrm>
          <a:prstGeom prst="rect">
            <a:avLst/>
          </a:prstGeom>
          <a:noFill/>
        </p:spPr>
        <p:txBody>
          <a:bodyPr wrap="none" rtlCol="0">
            <a:spAutoFit/>
          </a:bodyPr>
          <a:lstStyle/>
          <a:p>
            <a:r>
              <a:rPr lang="en-US" dirty="0" smtClean="0"/>
              <a:t>Keyboard &amp; Mouse</a:t>
            </a:r>
            <a:endParaRPr lang="en-US" dirty="0"/>
          </a:p>
        </p:txBody>
      </p:sp>
      <p:sp>
        <p:nvSpPr>
          <p:cNvPr id="3" name="TextBox 2"/>
          <p:cNvSpPr txBox="1"/>
          <p:nvPr/>
        </p:nvSpPr>
        <p:spPr>
          <a:xfrm>
            <a:off x="437077" y="5392846"/>
            <a:ext cx="4594143" cy="523220"/>
          </a:xfrm>
          <a:prstGeom prst="rect">
            <a:avLst/>
          </a:prstGeom>
          <a:noFill/>
        </p:spPr>
        <p:txBody>
          <a:bodyPr wrap="none" rtlCol="0">
            <a:spAutoFit/>
          </a:bodyPr>
          <a:lstStyle/>
          <a:p>
            <a:r>
              <a:rPr lang="en-US" sz="1400" dirty="0"/>
              <a:t>Note: </a:t>
            </a:r>
            <a:r>
              <a:rPr lang="en-US" sz="1400" dirty="0" smtClean="0">
                <a:solidFill>
                  <a:srgbClr val="FF0000"/>
                </a:solidFill>
              </a:rPr>
              <a:t>do not change the preconfigured IP of the Pi </a:t>
            </a:r>
          </a:p>
          <a:p>
            <a:r>
              <a:rPr lang="en-US" sz="1400" dirty="0" smtClean="0"/>
              <a:t>Note: we recommend to change default password of Pi</a:t>
            </a:r>
            <a:endParaRPr lang="en-US" sz="1400" dirty="0"/>
          </a:p>
        </p:txBody>
      </p:sp>
    </p:spTree>
    <p:extLst>
      <p:ext uri="{BB962C8B-B14F-4D97-AF65-F5344CB8AC3E}">
        <p14:creationId xmlns:p14="http://schemas.microsoft.com/office/powerpoint/2010/main" val="41029950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Architecture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20272" y="96783"/>
            <a:ext cx="2653730" cy="1514046"/>
          </a:xfrm>
          <a:prstGeom prst="rect">
            <a:avLst/>
          </a:prstGeom>
        </p:spPr>
      </p:pic>
      <p:sp>
        <p:nvSpPr>
          <p:cNvPr id="10" name="TextBox 9"/>
          <p:cNvSpPr txBox="1"/>
          <p:nvPr/>
        </p:nvSpPr>
        <p:spPr>
          <a:xfrm>
            <a:off x="677332" y="1764705"/>
            <a:ext cx="9654199" cy="3940356"/>
          </a:xfrm>
          <a:prstGeom prst="rect">
            <a:avLst/>
          </a:prstGeom>
        </p:spPr>
        <p:txBody>
          <a:bodyPr vert="horz" lIns="91440" tIns="45720" rIns="91440" bIns="45720" rtlCol="0">
            <a:normAutofit lnSpcReduction="10000"/>
          </a:bodyPr>
          <a:lstStyle>
            <a:lvl1pPr marL="342900" indent="-342900" defTabSz="457200">
              <a:spcBef>
                <a:spcPts val="1000"/>
              </a:spcBef>
              <a:spcAft>
                <a:spcPts val="0"/>
              </a:spcAft>
              <a:buClr>
                <a:schemeClr val="accent1"/>
              </a:buClr>
              <a:buSzPct val="80000"/>
              <a:buFont typeface="Wingdings 3" charset="2"/>
              <a:buChar char=""/>
              <a:defRPr>
                <a:solidFill>
                  <a:schemeClr val="tx1">
                    <a:lumMod val="75000"/>
                    <a:lumOff val="25000"/>
                  </a:schemeClr>
                </a:solidFill>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en-US" dirty="0"/>
              <a:t>The Game Server is the master, nodes are slaves</a:t>
            </a:r>
          </a:p>
          <a:p>
            <a:r>
              <a:rPr lang="en-US" dirty="0" smtClean="0"/>
              <a:t>The game server is configured to contact turn by turn each nodes</a:t>
            </a:r>
          </a:p>
          <a:p>
            <a:r>
              <a:rPr lang="en-US" dirty="0" smtClean="0"/>
              <a:t>The game server uses HTTP protocol to dialog with the node. </a:t>
            </a:r>
          </a:p>
          <a:p>
            <a:endParaRPr lang="en-US" dirty="0" smtClean="0"/>
          </a:p>
          <a:p>
            <a:r>
              <a:rPr lang="en-US" dirty="0" smtClean="0"/>
              <a:t>The embedded web server in each Raspberry PI receives the web request and responds</a:t>
            </a:r>
          </a:p>
          <a:p>
            <a:r>
              <a:rPr lang="en-US" dirty="0" smtClean="0"/>
              <a:t>The response from the Raspberry PI node to the server conditions the next action.</a:t>
            </a:r>
          </a:p>
          <a:p>
            <a:r>
              <a:rPr lang="en-US" dirty="0" smtClean="0"/>
              <a:t>The action sent  back from the node to the master may succeed or fail. The result of the action is given back by the server in the following turn.</a:t>
            </a:r>
            <a:endParaRPr lang="en-US" dirty="0"/>
          </a:p>
          <a:p>
            <a:endParaRPr lang="en-US" dirty="0" smtClean="0"/>
          </a:p>
          <a:p>
            <a:r>
              <a:rPr lang="en-US" dirty="0" smtClean="0"/>
              <a:t>The Pi has to be able to start automatically and ready to play after reboot </a:t>
            </a:r>
            <a:br>
              <a:rPr lang="en-US" dirty="0" smtClean="0"/>
            </a:br>
            <a:r>
              <a:rPr lang="en-US" dirty="0" smtClean="0"/>
              <a:t>(no manual configuration on the Pi itself)</a:t>
            </a:r>
            <a:endParaRPr lang="en-US" dirty="0"/>
          </a:p>
        </p:txBody>
      </p:sp>
    </p:spTree>
    <p:extLst>
      <p:ext uri="{BB962C8B-B14F-4D97-AF65-F5344CB8AC3E}">
        <p14:creationId xmlns:p14="http://schemas.microsoft.com/office/powerpoint/2010/main" val="3575834596"/>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1333</TotalTime>
  <Words>1510</Words>
  <Application>Microsoft Office PowerPoint</Application>
  <PresentationFormat>Widescreen</PresentationFormat>
  <Paragraphs>338</Paragraphs>
  <Slides>32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Bookman Old Style</vt:lpstr>
      <vt:lpstr>Calibri</vt:lpstr>
      <vt:lpstr>Consolas</vt:lpstr>
      <vt:lpstr>Trebuchet MS</vt:lpstr>
      <vt:lpstr>Wingdings 3</vt:lpstr>
      <vt:lpstr>Facet</vt:lpstr>
      <vt:lpstr>PowerPoint Presentation</vt:lpstr>
      <vt:lpstr>The Game - Context</vt:lpstr>
      <vt:lpstr>The Game - Rounds</vt:lpstr>
      <vt:lpstr>The Game - Objectives</vt:lpstr>
      <vt:lpstr>The Game - Challenges</vt:lpstr>
      <vt:lpstr>Competition Environment</vt:lpstr>
      <vt:lpstr>Developer Environment</vt:lpstr>
      <vt:lpstr>Developer Environment</vt:lpstr>
      <vt:lpstr>Game Architecture</vt:lpstr>
      <vt:lpstr>Game Architecture - Sequence</vt:lpstr>
      <vt:lpstr>Game Architecture – Sequence Example</vt:lpstr>
      <vt:lpstr>Game Rules</vt:lpstr>
      <vt:lpstr>Developer API Guide - POST</vt:lpstr>
      <vt:lpstr>Developer API Guide - Buy</vt:lpstr>
      <vt:lpstr>Developer API Guide - Explore</vt:lpstr>
      <vt:lpstr>Developer API Guide - Drill</vt:lpstr>
      <vt:lpstr>Developer API Guide - Stimulate</vt:lpstr>
      <vt:lpstr>Developer API Guide – StopProduction</vt:lpstr>
      <vt:lpstr>Developer API Guide - Extensions</vt:lpstr>
      <vt:lpstr>Developer Guide – Team Development</vt:lpstr>
      <vt:lpstr>Game Server</vt:lpstr>
      <vt:lpstr>Game Server Usage</vt:lpstr>
      <vt:lpstr>Game Server Usage</vt:lpstr>
      <vt:lpstr>Game Server Usage</vt:lpstr>
      <vt:lpstr>Advanced PI Handling</vt:lpstr>
      <vt:lpstr>TECHNICAL INSTALLATION BARE PI to Playing Setup</vt:lpstr>
      <vt:lpstr>TECHNICAL INSTALLATION BARE PI to Playing Setup</vt:lpstr>
      <vt:lpstr>TECHNICAL INSTALLATION BARE PI SD Card Copy/Replication</vt:lpstr>
      <vt:lpstr>ECONOMICS</vt:lpstr>
      <vt:lpstr>Economics (sample - values may change)</vt:lpstr>
      <vt:lpstr>Economics</vt:lpstr>
      <vt:lpstr>TEAM &lt;yourteam&gt; 1 Slide Presentation  </vt:lpstr>
    </vt:vector>
  </TitlesOfParts>
  <Company>Schlumberger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Jeanson</dc:creator>
  <cp:lastModifiedBy>Eric Jeanson</cp:lastModifiedBy>
  <cp:revision>371</cp:revision>
  <dcterms:created xsi:type="dcterms:W3CDTF">2014-06-01T03:04:46Z</dcterms:created>
  <dcterms:modified xsi:type="dcterms:W3CDTF">2014-07-08T00:16:12Z</dcterms:modified>
</cp:coreProperties>
</file>